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</p:sldMasterIdLst>
  <p:notesMasterIdLst>
    <p:notesMasterId r:id="rId30"/>
  </p:notesMasterIdLst>
  <p:sldIdLst>
    <p:sldId id="256" r:id="rId2"/>
    <p:sldId id="259" r:id="rId3"/>
    <p:sldId id="260" r:id="rId4"/>
    <p:sldId id="275" r:id="rId5"/>
    <p:sldId id="276" r:id="rId6"/>
    <p:sldId id="277" r:id="rId7"/>
    <p:sldId id="269" r:id="rId8"/>
    <p:sldId id="292" r:id="rId9"/>
    <p:sldId id="278" r:id="rId10"/>
    <p:sldId id="279" r:id="rId11"/>
    <p:sldId id="280" r:id="rId12"/>
    <p:sldId id="270" r:id="rId13"/>
    <p:sldId id="286" r:id="rId14"/>
    <p:sldId id="285" r:id="rId15"/>
    <p:sldId id="281" r:id="rId16"/>
    <p:sldId id="293" r:id="rId17"/>
    <p:sldId id="294" r:id="rId18"/>
    <p:sldId id="283" r:id="rId19"/>
    <p:sldId id="282" r:id="rId20"/>
    <p:sldId id="267" r:id="rId21"/>
    <p:sldId id="291" r:id="rId22"/>
    <p:sldId id="271" r:id="rId23"/>
    <p:sldId id="284" r:id="rId24"/>
    <p:sldId id="272" r:id="rId25"/>
    <p:sldId id="287" r:id="rId26"/>
    <p:sldId id="288" r:id="rId27"/>
    <p:sldId id="273" r:id="rId28"/>
    <p:sldId id="290" r:id="rId29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17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7A3A"/>
    <a:srgbClr val="ED3227"/>
    <a:srgbClr val="FF9D38"/>
    <a:srgbClr val="F5C638"/>
    <a:srgbClr val="FB405D"/>
    <a:srgbClr val="DA4818"/>
    <a:srgbClr val="231F20"/>
    <a:srgbClr val="F23C00"/>
    <a:srgbClr val="383637"/>
    <a:srgbClr val="E73A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11" autoAdjust="0"/>
    <p:restoredTop sz="94643"/>
  </p:normalViewPr>
  <p:slideViewPr>
    <p:cSldViewPr snapToGrid="0" snapToObjects="1">
      <p:cViewPr>
        <p:scale>
          <a:sx n="66" d="100"/>
          <a:sy n="66" d="100"/>
        </p:scale>
        <p:origin x="696" y="1344"/>
      </p:cViewPr>
      <p:guideLst>
        <p:guide pos="3817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package" Target="../embeddings/Microsoft_Excel____1.xlsx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B673-4541-B101-5CEB65D6E8A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blipFill>
              <a:blip xmlns:r="http://schemas.openxmlformats.org/officeDocument/2006/relationships" r:embed="rId4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B673-4541-B101-5CEB65D6E8A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blipFill>
              <a:blip xmlns:r="http://schemas.openxmlformats.org/officeDocument/2006/relationships" r:embed="rId5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2.0</c:v>
                </c:pt>
                <c:pt idx="1">
                  <c:v>2.0</c:v>
                </c:pt>
                <c:pt idx="2">
                  <c:v>3.0</c:v>
                </c:pt>
                <c:pt idx="3">
                  <c:v>5.0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B673-4541-B101-5CEB65D6E8A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"/>
        <c:overlap val="48"/>
        <c:axId val="-995736592"/>
        <c:axId val="-998865440"/>
      </c:barChart>
      <c:catAx>
        <c:axId val="-9957365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98865440"/>
        <c:crosses val="autoZero"/>
        <c:auto val="1"/>
        <c:lblAlgn val="ctr"/>
        <c:lblOffset val="100"/>
        <c:noMultiLvlLbl val="0"/>
      </c:catAx>
      <c:valAx>
        <c:axId val="-998865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-9957365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6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6E43C-7785-3A4C-8DD4-BDF7187F5C1E}" type="datetimeFigureOut">
              <a:rPr kumimoji="1" lang="zh-CN" altLang="en-US" smtClean="0"/>
              <a:t>2017/12/13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6676E4-F2A4-F74B-B992-13CC514386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17622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676E4-F2A4-F74B-B992-13CC51438658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1948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dirty="0" smtClean="0"/>
              <a:t>项目功能</a:t>
            </a:r>
          </a:p>
          <a:p>
            <a:pPr eaLnBrk="1" hangingPunct="1"/>
            <a:r>
              <a:rPr lang="zh-CN" altLang="en-US" dirty="0" smtClean="0"/>
              <a:t>项目意义</a:t>
            </a:r>
          </a:p>
          <a:p>
            <a:pPr eaLnBrk="1" hangingPunct="1"/>
            <a:r>
              <a:rPr lang="zh-CN" altLang="en-US" dirty="0" smtClean="0"/>
              <a:t>项目应用场景等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676E4-F2A4-F74B-B992-13CC51438658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0713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solidFill>
                  <a:schemeClr val="tx1"/>
                </a:solidFill>
              </a:rPr>
              <a:t>采用什么样的技术、方法来实现项目的？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676E4-F2A4-F74B-B992-13CC51438658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71631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dirty="0" smtClean="0"/>
              <a:t>各成员的分工情况</a:t>
            </a:r>
          </a:p>
          <a:p>
            <a:pPr eaLnBrk="1" hangingPunct="1"/>
            <a:r>
              <a:rPr lang="zh-CN" altLang="en-US" dirty="0" smtClean="0"/>
              <a:t>时间节点安排</a:t>
            </a:r>
            <a:endParaRPr lang="en-US" altLang="zh-CN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676E4-F2A4-F74B-B992-13CC51438658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97771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0298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kumimoji="1" lang="en-US" altLang="zh-CN" dirty="0" smtClean="0"/>
              <a:t>CLICK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kumimoji="1" lang="en-US" altLang="zh-CN" dirty="0" smtClean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kumimoji="1" lang="en-US" altLang="zh-CN" sz="1600" b="1" dirty="0" smtClean="0"/>
              <a:t>LOGO&amp;PIC</a:t>
            </a:r>
            <a:r>
              <a:rPr kumimoji="1" lang="zh-CN" altLang="en-US" sz="1600" b="1" dirty="0" smtClean="0"/>
              <a:t> </a:t>
            </a:r>
            <a:r>
              <a:rPr kumimoji="1" lang="en-US" altLang="zh-CN" sz="1600" b="1" dirty="0" smtClean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91705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标注</a:t>
            </a:r>
            <a:endParaRPr lang="zh-CN" altLang="en-US" sz="18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字体使用 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行距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声明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英文 </a:t>
            </a:r>
            <a:r>
              <a:rPr lang="en-US" altLang="zh-CN" sz="1400" smtClean="0">
                <a:solidFill>
                  <a:srgbClr val="FFFFFF"/>
                </a:solidFill>
                <a:latin typeface="Segoe UI Light" charset="0"/>
                <a:ea typeface="Segoe UI Light" charset="0"/>
                <a:cs typeface="Segoe UI Light" charset="0"/>
              </a:rPr>
              <a:t>Impact</a:t>
            </a:r>
            <a:endParaRPr lang="zh-CN" altLang="en-US" sz="1400" dirty="0" smtClean="0">
              <a:solidFill>
                <a:srgbClr val="FFFFFF"/>
              </a:solidFill>
              <a:latin typeface="Segoe UI Light" charset="0"/>
              <a:ea typeface="Segoe UI Light" charset="0"/>
              <a:cs typeface="Segoe UI Light" charset="0"/>
            </a:endParaRPr>
          </a:p>
          <a:p>
            <a:pPr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中文 微软雅黑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正文 </a:t>
            </a:r>
            <a:r>
              <a:rPr lang="en-US" altLang="zh-CN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400" dirty="0" err="1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cn.bing.com</a:t>
            </a: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  <a:endParaRPr kumimoji="0" lang="zh-CN" altLang="en-US" sz="133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微软雅黑" charset="0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 smtClean="0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prstClr val="white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33925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/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dirty="0" smtClean="0">
                <a:solidFill>
                  <a:srgbClr val="000000"/>
                </a:solidFill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获取更多优质模板（放映模式）</a:t>
            </a:r>
            <a:endParaRPr kumimoji="1" lang="zh-CN" altLang="en-US" sz="1333" dirty="0">
              <a:solidFill>
                <a:srgbClr val="000000"/>
              </a:solidFill>
              <a:latin typeface="Century Gothic"/>
              <a:ea typeface="微软雅黑" charset="0"/>
            </a:endParaRP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93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002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62" r:id="rId2"/>
    <p:sldLayoutId id="2147483664" r:id="rId3"/>
    <p:sldLayoutId id="2147483663" r:id="rId4"/>
    <p:sldLayoutId id="214748366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12.png"/><Relationship Id="rId6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12.png"/><Relationship Id="rId6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12.png"/><Relationship Id="rId6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 rot="1823563">
            <a:off x="137340" y="-2331917"/>
            <a:ext cx="13986178" cy="7994520"/>
          </a:xfrm>
          <a:custGeom>
            <a:avLst/>
            <a:gdLst>
              <a:gd name="connsiteX0" fmla="*/ 0 w 13986178"/>
              <a:gd name="connsiteY0" fmla="*/ 6168227 h 7994520"/>
              <a:gd name="connsiteX1" fmla="*/ 10516551 w 13986178"/>
              <a:gd name="connsiteY1" fmla="*/ 0 h 7994520"/>
              <a:gd name="connsiteX2" fmla="*/ 13986178 w 13986178"/>
              <a:gd name="connsiteY2" fmla="*/ 5915560 h 7994520"/>
              <a:gd name="connsiteX3" fmla="*/ 11693289 w 13986178"/>
              <a:gd name="connsiteY3" fmla="*/ 5956982 h 7994520"/>
              <a:gd name="connsiteX4" fmla="*/ 10511517 w 13986178"/>
              <a:gd name="connsiteY4" fmla="*/ 7994520 h 7994520"/>
              <a:gd name="connsiteX5" fmla="*/ 9354254 w 13986178"/>
              <a:gd name="connsiteY5" fmla="*/ 5999238 h 7994520"/>
              <a:gd name="connsiteX6" fmla="*/ 4561146 w 13986178"/>
              <a:gd name="connsiteY6" fmla="*/ 6085828 h 7994520"/>
              <a:gd name="connsiteX7" fmla="*/ 5272735 w 13986178"/>
              <a:gd name="connsiteY7" fmla="*/ 7312706 h 7994520"/>
              <a:gd name="connsiteX8" fmla="*/ 1610514 w 13986178"/>
              <a:gd name="connsiteY8" fmla="*/ 7312706 h 7994520"/>
              <a:gd name="connsiteX9" fmla="*/ 2298395 w 13986178"/>
              <a:gd name="connsiteY9" fmla="*/ 6126705 h 7994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986178" h="7994520">
                <a:moveTo>
                  <a:pt x="0" y="6168227"/>
                </a:moveTo>
                <a:lnTo>
                  <a:pt x="10516551" y="0"/>
                </a:lnTo>
                <a:lnTo>
                  <a:pt x="13986178" y="5915560"/>
                </a:lnTo>
                <a:lnTo>
                  <a:pt x="11693289" y="5956982"/>
                </a:lnTo>
                <a:lnTo>
                  <a:pt x="10511517" y="7994520"/>
                </a:lnTo>
                <a:lnTo>
                  <a:pt x="9354254" y="5999238"/>
                </a:lnTo>
                <a:lnTo>
                  <a:pt x="4561146" y="6085828"/>
                </a:lnTo>
                <a:lnTo>
                  <a:pt x="5272735" y="7312706"/>
                </a:lnTo>
                <a:lnTo>
                  <a:pt x="1610514" y="7312706"/>
                </a:lnTo>
                <a:lnTo>
                  <a:pt x="2298395" y="6126705"/>
                </a:lnTo>
                <a:close/>
              </a:path>
            </a:pathLst>
          </a:cu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10800000" flipH="1">
            <a:off x="2011679" y="-1"/>
            <a:ext cx="2030931" cy="1116532"/>
          </a:xfrm>
          <a:prstGeom prst="triangle">
            <a:avLst>
              <a:gd name="adj" fmla="val 0"/>
            </a:avLst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 rot="8975106">
            <a:off x="10257473" y="3185703"/>
            <a:ext cx="2706420" cy="2333120"/>
          </a:xfrm>
          <a:prstGeom prst="triangle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175106">
            <a:off x="7332010" y="4211179"/>
            <a:ext cx="2706420" cy="2333120"/>
          </a:xfrm>
          <a:prstGeom prst="triangle">
            <a:avLst/>
          </a:pr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775106">
            <a:off x="7906653" y="1164917"/>
            <a:ext cx="2706420" cy="2333120"/>
          </a:xfrm>
          <a:prstGeom prst="triangle">
            <a:avLst/>
          </a:prstGeom>
          <a:solidFill>
            <a:srgbClr val="ED322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 rot="19830578">
            <a:off x="3368151" y="-149940"/>
            <a:ext cx="2313359" cy="1994275"/>
          </a:xfrm>
          <a:prstGeom prst="triangle">
            <a:avLst/>
          </a:prstGeom>
          <a:solidFill>
            <a:srgbClr val="FB405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763380" y="3292088"/>
            <a:ext cx="557075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6000" b="1" dirty="0" smtClean="0"/>
              <a:t>创新杯初审答辩</a:t>
            </a:r>
            <a:endParaRPr lang="en-US" altLang="zh-CN" sz="6000" b="1" dirty="0"/>
          </a:p>
        </p:txBody>
      </p:sp>
      <p:cxnSp>
        <p:nvCxnSpPr>
          <p:cNvPr id="21" name="直接连接符 20"/>
          <p:cNvCxnSpPr/>
          <p:nvPr/>
        </p:nvCxnSpPr>
        <p:spPr>
          <a:xfrm>
            <a:off x="297024" y="5588647"/>
            <a:ext cx="7037631" cy="267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275278" y="5850167"/>
            <a:ext cx="6531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+mj-ea"/>
              </a:rPr>
              <a:t>项目成员</a:t>
            </a:r>
            <a:r>
              <a:rPr lang="zh-CN" altLang="en-US" sz="2000" dirty="0" smtClean="0">
                <a:latin typeface="+mj-ea"/>
              </a:rPr>
              <a:t>：</a:t>
            </a:r>
            <a:r>
              <a:rPr lang="en-US" altLang="zh-CN" sz="2000" dirty="0" smtClean="0">
                <a:latin typeface="+mj-ea"/>
              </a:rPr>
              <a:t>16211006</a:t>
            </a:r>
            <a:r>
              <a:rPr lang="zh-CN" altLang="en-US" sz="2000" dirty="0" smtClean="0">
                <a:latin typeface="+mj-ea"/>
              </a:rPr>
              <a:t> 徐</a:t>
            </a:r>
            <a:r>
              <a:rPr lang="zh-CN" altLang="en-US" sz="2000" dirty="0" smtClean="0">
                <a:latin typeface="+mj-ea"/>
              </a:rPr>
              <a:t>家兴  </a:t>
            </a:r>
            <a:r>
              <a:rPr lang="is-IS" altLang="zh-CN" sz="2000" dirty="0" smtClean="0">
                <a:latin typeface="+mj-ea"/>
              </a:rPr>
              <a:t>15241100</a:t>
            </a:r>
            <a:r>
              <a:rPr lang="zh-CN" altLang="en-US" sz="2000" dirty="0" smtClean="0">
                <a:latin typeface="+mj-ea"/>
              </a:rPr>
              <a:t> </a:t>
            </a:r>
            <a:r>
              <a:rPr lang="zh-CN" altLang="en-US" sz="2000" dirty="0" smtClean="0">
                <a:latin typeface="+mj-ea"/>
              </a:rPr>
              <a:t>张政勋</a:t>
            </a:r>
            <a:endParaRPr lang="en-US" altLang="zh-CN" sz="2000" dirty="0">
              <a:latin typeface="+mj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362889" y="4353010"/>
            <a:ext cx="44871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600" b="1" dirty="0" smtClean="0"/>
              <a:t>基于自然语言处理</a:t>
            </a:r>
            <a:r>
              <a:rPr lang="zh-CN" altLang="en-US" sz="3600" b="1" dirty="0" smtClean="0"/>
              <a:t>的</a:t>
            </a:r>
            <a:r>
              <a:rPr lang="zh-CN" altLang="en-US" sz="3600" b="1" dirty="0" smtClean="0"/>
              <a:t>“智能问诊”系统</a:t>
            </a:r>
            <a:endParaRPr lang="en-US" altLang="zh-CN" sz="3600" b="1" dirty="0"/>
          </a:p>
        </p:txBody>
      </p:sp>
      <p:sp>
        <p:nvSpPr>
          <p:cNvPr id="4" name="矩形 3"/>
          <p:cNvSpPr/>
          <p:nvPr/>
        </p:nvSpPr>
        <p:spPr>
          <a:xfrm>
            <a:off x="1542518" y="6329608"/>
            <a:ext cx="410400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altLang="zh-CN" sz="2000" dirty="0" smtClean="0">
                <a:latin typeface="+mj-ea"/>
              </a:rPr>
              <a:t>16211020</a:t>
            </a:r>
            <a:r>
              <a:rPr lang="zh-CN" altLang="en-US" sz="2000" dirty="0" smtClean="0">
                <a:latin typeface="+mj-ea"/>
              </a:rPr>
              <a:t> 许</a:t>
            </a:r>
            <a:r>
              <a:rPr lang="zh-CN" altLang="en-US" sz="2000" dirty="0">
                <a:latin typeface="+mj-ea"/>
              </a:rPr>
              <a:t>志达  </a:t>
            </a:r>
            <a:r>
              <a:rPr lang="en-US" altLang="zh-CN" sz="2000" dirty="0" smtClean="0">
                <a:latin typeface="+mj-ea"/>
              </a:rPr>
              <a:t>16211076</a:t>
            </a:r>
            <a:r>
              <a:rPr lang="zh-CN" altLang="en-US" sz="2000" dirty="0" smtClean="0">
                <a:latin typeface="+mj-ea"/>
              </a:rPr>
              <a:t>李</a:t>
            </a:r>
            <a:r>
              <a:rPr lang="zh-CN" altLang="en-US" sz="2000" dirty="0">
                <a:latin typeface="+mj-ea"/>
              </a:rPr>
              <a:t>想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等腰三角形 9"/>
          <p:cNvSpPr/>
          <p:nvPr/>
        </p:nvSpPr>
        <p:spPr>
          <a:xfrm rot="16200000">
            <a:off x="8980869" y="2422122"/>
            <a:ext cx="4504116" cy="2496206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200000">
            <a:off x="6484663" y="2409422"/>
            <a:ext cx="4504116" cy="2496206"/>
          </a:xfrm>
          <a:prstGeom prst="triangle">
            <a:avLst/>
          </a:prstGeom>
          <a:noFill/>
          <a:ln>
            <a:solidFill>
              <a:srgbClr val="FF9D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6200000">
            <a:off x="3988457" y="2409422"/>
            <a:ext cx="4504116" cy="2496206"/>
          </a:xfrm>
          <a:prstGeom prst="triangle">
            <a:avLst/>
          </a:prstGeom>
          <a:noFill/>
          <a:ln>
            <a:solidFill>
              <a:srgbClr val="F5C6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13"/>
          <p:cNvSpPr/>
          <p:nvPr/>
        </p:nvSpPr>
        <p:spPr>
          <a:xfrm rot="16200000">
            <a:off x="-1003955" y="2409422"/>
            <a:ext cx="4504116" cy="2496206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Group 11"/>
          <p:cNvGrpSpPr>
            <a:grpSpLocks noChangeAspect="1"/>
          </p:cNvGrpSpPr>
          <p:nvPr/>
        </p:nvGrpSpPr>
        <p:grpSpPr bwMode="auto">
          <a:xfrm>
            <a:off x="6087993" y="3314109"/>
            <a:ext cx="907982" cy="644666"/>
            <a:chOff x="1407" y="1098"/>
            <a:chExt cx="800" cy="568"/>
          </a:xfrm>
          <a:solidFill>
            <a:srgbClr val="F5C638"/>
          </a:solidFill>
        </p:grpSpPr>
        <p:sp>
          <p:nvSpPr>
            <p:cNvPr id="17" name="Freeform 12"/>
            <p:cNvSpPr>
              <a:spLocks noEditPoints="1"/>
            </p:cNvSpPr>
            <p:nvPr/>
          </p:nvSpPr>
          <p:spPr bwMode="auto">
            <a:xfrm>
              <a:off x="1494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3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Freeform 13"/>
            <p:cNvSpPr>
              <a:spLocks noEditPoints="1"/>
            </p:cNvSpPr>
            <p:nvPr/>
          </p:nvSpPr>
          <p:spPr bwMode="auto">
            <a:xfrm>
              <a:off x="1407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Freeform 14"/>
            <p:cNvSpPr>
              <a:spLocks noEditPoints="1"/>
            </p:cNvSpPr>
            <p:nvPr/>
          </p:nvSpPr>
          <p:spPr bwMode="auto">
            <a:xfrm>
              <a:off x="1408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Freeform 15"/>
            <p:cNvSpPr>
              <a:spLocks/>
            </p:cNvSpPr>
            <p:nvPr/>
          </p:nvSpPr>
          <p:spPr bwMode="auto">
            <a:xfrm>
              <a:off x="1624" y="1386"/>
              <a:ext cx="48" cy="56"/>
            </a:xfrm>
            <a:custGeom>
              <a:avLst/>
              <a:gdLst>
                <a:gd name="T0" fmla="*/ 48 w 48"/>
                <a:gd name="T1" fmla="*/ 56 h 56"/>
                <a:gd name="T2" fmla="*/ 0 w 48"/>
                <a:gd name="T3" fmla="*/ 56 h 56"/>
                <a:gd name="T4" fmla="*/ 0 w 48"/>
                <a:gd name="T5" fmla="*/ 5 h 56"/>
                <a:gd name="T6" fmla="*/ 2 w 48"/>
                <a:gd name="T7" fmla="*/ 2 h 56"/>
                <a:gd name="T8" fmla="*/ 5 w 48"/>
                <a:gd name="T9" fmla="*/ 0 h 56"/>
                <a:gd name="T10" fmla="*/ 43 w 48"/>
                <a:gd name="T11" fmla="*/ 0 h 56"/>
                <a:gd name="T12" fmla="*/ 47 w 48"/>
                <a:gd name="T13" fmla="*/ 2 h 56"/>
                <a:gd name="T14" fmla="*/ 48 w 48"/>
                <a:gd name="T15" fmla="*/ 5 h 56"/>
                <a:gd name="T16" fmla="*/ 48 w 48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56">
                  <a:moveTo>
                    <a:pt x="48" y="56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1" y="3"/>
                    <a:pt x="2" y="2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6" y="1"/>
                    <a:pt x="47" y="2"/>
                  </a:cubicBezTo>
                  <a:cubicBezTo>
                    <a:pt x="48" y="3"/>
                    <a:pt x="48" y="4"/>
                    <a:pt x="48" y="5"/>
                  </a:cubicBezTo>
                  <a:cubicBezTo>
                    <a:pt x="48" y="56"/>
                    <a:pt x="48" y="56"/>
                    <a:pt x="4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Freeform 16"/>
            <p:cNvSpPr>
              <a:spLocks/>
            </p:cNvSpPr>
            <p:nvPr/>
          </p:nvSpPr>
          <p:spPr bwMode="auto">
            <a:xfrm>
              <a:off x="1723" y="1314"/>
              <a:ext cx="47" cy="128"/>
            </a:xfrm>
            <a:custGeom>
              <a:avLst/>
              <a:gdLst>
                <a:gd name="T0" fmla="*/ 47 w 47"/>
                <a:gd name="T1" fmla="*/ 128 h 128"/>
                <a:gd name="T2" fmla="*/ 0 w 47"/>
                <a:gd name="T3" fmla="*/ 128 h 128"/>
                <a:gd name="T4" fmla="*/ 0 w 47"/>
                <a:gd name="T5" fmla="*/ 5 h 128"/>
                <a:gd name="T6" fmla="*/ 1 w 47"/>
                <a:gd name="T7" fmla="*/ 2 h 128"/>
                <a:gd name="T8" fmla="*/ 5 w 47"/>
                <a:gd name="T9" fmla="*/ 0 h 128"/>
                <a:gd name="T10" fmla="*/ 42 w 47"/>
                <a:gd name="T11" fmla="*/ 0 h 128"/>
                <a:gd name="T12" fmla="*/ 46 w 47"/>
                <a:gd name="T13" fmla="*/ 2 h 128"/>
                <a:gd name="T14" fmla="*/ 47 w 47"/>
                <a:gd name="T15" fmla="*/ 5 h 128"/>
                <a:gd name="T16" fmla="*/ 47 w 47"/>
                <a:gd name="T17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28">
                  <a:moveTo>
                    <a:pt x="47" y="128"/>
                  </a:moveTo>
                  <a:cubicBezTo>
                    <a:pt x="0" y="128"/>
                    <a:pt x="0" y="128"/>
                    <a:pt x="0" y="12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3" y="0"/>
                    <a:pt x="5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7" y="4"/>
                    <a:pt x="47" y="5"/>
                  </a:cubicBezTo>
                  <a:lnTo>
                    <a:pt x="47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" name="Freeform 17"/>
            <p:cNvSpPr>
              <a:spLocks/>
            </p:cNvSpPr>
            <p:nvPr/>
          </p:nvSpPr>
          <p:spPr bwMode="auto">
            <a:xfrm>
              <a:off x="1821" y="1353"/>
              <a:ext cx="48" cy="89"/>
            </a:xfrm>
            <a:custGeom>
              <a:avLst/>
              <a:gdLst>
                <a:gd name="T0" fmla="*/ 48 w 48"/>
                <a:gd name="T1" fmla="*/ 89 h 89"/>
                <a:gd name="T2" fmla="*/ 0 w 48"/>
                <a:gd name="T3" fmla="*/ 89 h 89"/>
                <a:gd name="T4" fmla="*/ 0 w 48"/>
                <a:gd name="T5" fmla="*/ 6 h 89"/>
                <a:gd name="T6" fmla="*/ 1 w 48"/>
                <a:gd name="T7" fmla="*/ 2 h 89"/>
                <a:gd name="T8" fmla="*/ 5 w 48"/>
                <a:gd name="T9" fmla="*/ 0 h 89"/>
                <a:gd name="T10" fmla="*/ 43 w 48"/>
                <a:gd name="T11" fmla="*/ 0 h 89"/>
                <a:gd name="T12" fmla="*/ 46 w 48"/>
                <a:gd name="T13" fmla="*/ 2 h 89"/>
                <a:gd name="T14" fmla="*/ 48 w 48"/>
                <a:gd name="T15" fmla="*/ 6 h 89"/>
                <a:gd name="T16" fmla="*/ 48 w 48"/>
                <a:gd name="T1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89">
                  <a:moveTo>
                    <a:pt x="48" y="89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8" y="4"/>
                    <a:pt x="48" y="6"/>
                  </a:cubicBezTo>
                  <a:cubicBezTo>
                    <a:pt x="48" y="89"/>
                    <a:pt x="48" y="89"/>
                    <a:pt x="48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3" name="Freeform 18"/>
            <p:cNvSpPr>
              <a:spLocks/>
            </p:cNvSpPr>
            <p:nvPr/>
          </p:nvSpPr>
          <p:spPr bwMode="auto">
            <a:xfrm>
              <a:off x="1901" y="1205"/>
              <a:ext cx="84" cy="237"/>
            </a:xfrm>
            <a:custGeom>
              <a:avLst/>
              <a:gdLst>
                <a:gd name="T0" fmla="*/ 79 w 84"/>
                <a:gd name="T1" fmla="*/ 64 h 237"/>
                <a:gd name="T2" fmla="*/ 84 w 84"/>
                <a:gd name="T3" fmla="*/ 62 h 237"/>
                <a:gd name="T4" fmla="*/ 83 w 84"/>
                <a:gd name="T5" fmla="*/ 56 h 237"/>
                <a:gd name="T6" fmla="*/ 46 w 84"/>
                <a:gd name="T7" fmla="*/ 2 h 237"/>
                <a:gd name="T8" fmla="*/ 42 w 84"/>
                <a:gd name="T9" fmla="*/ 0 h 237"/>
                <a:gd name="T10" fmla="*/ 38 w 84"/>
                <a:gd name="T11" fmla="*/ 2 h 237"/>
                <a:gd name="T12" fmla="*/ 1 w 84"/>
                <a:gd name="T13" fmla="*/ 56 h 237"/>
                <a:gd name="T14" fmla="*/ 1 w 84"/>
                <a:gd name="T15" fmla="*/ 62 h 237"/>
                <a:gd name="T16" fmla="*/ 5 w 84"/>
                <a:gd name="T17" fmla="*/ 64 h 237"/>
                <a:gd name="T18" fmla="*/ 18 w 84"/>
                <a:gd name="T19" fmla="*/ 64 h 237"/>
                <a:gd name="T20" fmla="*/ 18 w 84"/>
                <a:gd name="T21" fmla="*/ 237 h 237"/>
                <a:gd name="T22" fmla="*/ 66 w 84"/>
                <a:gd name="T23" fmla="*/ 237 h 237"/>
                <a:gd name="T24" fmla="*/ 66 w 84"/>
                <a:gd name="T25" fmla="*/ 64 h 237"/>
                <a:gd name="T26" fmla="*/ 79 w 84"/>
                <a:gd name="T27" fmla="*/ 6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237">
                  <a:moveTo>
                    <a:pt x="79" y="64"/>
                  </a:moveTo>
                  <a:cubicBezTo>
                    <a:pt x="81" y="64"/>
                    <a:pt x="83" y="63"/>
                    <a:pt x="84" y="62"/>
                  </a:cubicBezTo>
                  <a:cubicBezTo>
                    <a:pt x="84" y="60"/>
                    <a:pt x="84" y="58"/>
                    <a:pt x="83" y="56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5" y="1"/>
                    <a:pt x="44" y="0"/>
                    <a:pt x="42" y="0"/>
                  </a:cubicBezTo>
                  <a:cubicBezTo>
                    <a:pt x="40" y="0"/>
                    <a:pt x="39" y="1"/>
                    <a:pt x="38" y="2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0" y="58"/>
                    <a:pt x="0" y="60"/>
                    <a:pt x="1" y="62"/>
                  </a:cubicBezTo>
                  <a:cubicBezTo>
                    <a:pt x="1" y="63"/>
                    <a:pt x="3" y="64"/>
                    <a:pt x="5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237"/>
                    <a:pt x="18" y="237"/>
                    <a:pt x="18" y="237"/>
                  </a:cubicBezTo>
                  <a:cubicBezTo>
                    <a:pt x="66" y="237"/>
                    <a:pt x="66" y="237"/>
                    <a:pt x="66" y="237"/>
                  </a:cubicBezTo>
                  <a:cubicBezTo>
                    <a:pt x="66" y="64"/>
                    <a:pt x="66" y="64"/>
                    <a:pt x="66" y="64"/>
                  </a:cubicBezTo>
                  <a:lnTo>
                    <a:pt x="79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Freeform 19"/>
            <p:cNvSpPr>
              <a:spLocks/>
            </p:cNvSpPr>
            <p:nvPr/>
          </p:nvSpPr>
          <p:spPr bwMode="auto">
            <a:xfrm>
              <a:off x="1552" y="1187"/>
              <a:ext cx="510" cy="276"/>
            </a:xfrm>
            <a:custGeom>
              <a:avLst/>
              <a:gdLst>
                <a:gd name="T0" fmla="*/ 8 w 512"/>
                <a:gd name="T1" fmla="*/ 268 h 276"/>
                <a:gd name="T2" fmla="*/ 8 w 512"/>
                <a:gd name="T3" fmla="*/ 4 h 276"/>
                <a:gd name="T4" fmla="*/ 7 w 512"/>
                <a:gd name="T5" fmla="*/ 1 h 276"/>
                <a:gd name="T6" fmla="*/ 4 w 512"/>
                <a:gd name="T7" fmla="*/ 0 h 276"/>
                <a:gd name="T8" fmla="*/ 4 w 512"/>
                <a:gd name="T9" fmla="*/ 0 h 276"/>
                <a:gd name="T10" fmla="*/ 1 w 512"/>
                <a:gd name="T11" fmla="*/ 1 h 276"/>
                <a:gd name="T12" fmla="*/ 0 w 512"/>
                <a:gd name="T13" fmla="*/ 4 h 276"/>
                <a:gd name="T14" fmla="*/ 0 w 512"/>
                <a:gd name="T15" fmla="*/ 276 h 276"/>
                <a:gd name="T16" fmla="*/ 508 w 512"/>
                <a:gd name="T17" fmla="*/ 276 h 276"/>
                <a:gd name="T18" fmla="*/ 511 w 512"/>
                <a:gd name="T19" fmla="*/ 275 h 276"/>
                <a:gd name="T20" fmla="*/ 512 w 512"/>
                <a:gd name="T21" fmla="*/ 272 h 276"/>
                <a:gd name="T22" fmla="*/ 512 w 512"/>
                <a:gd name="T23" fmla="*/ 272 h 276"/>
                <a:gd name="T24" fmla="*/ 511 w 512"/>
                <a:gd name="T25" fmla="*/ 269 h 276"/>
                <a:gd name="T26" fmla="*/ 508 w 512"/>
                <a:gd name="T27" fmla="*/ 268 h 276"/>
                <a:gd name="T28" fmla="*/ 8 w 512"/>
                <a:gd name="T29" fmla="*/ 268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2" h="276">
                  <a:moveTo>
                    <a:pt x="8" y="268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6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508" y="276"/>
                    <a:pt x="508" y="276"/>
                    <a:pt x="508" y="276"/>
                  </a:cubicBezTo>
                  <a:cubicBezTo>
                    <a:pt x="509" y="276"/>
                    <a:pt x="510" y="276"/>
                    <a:pt x="511" y="275"/>
                  </a:cubicBezTo>
                  <a:cubicBezTo>
                    <a:pt x="512" y="274"/>
                    <a:pt x="512" y="273"/>
                    <a:pt x="512" y="272"/>
                  </a:cubicBezTo>
                  <a:cubicBezTo>
                    <a:pt x="512" y="272"/>
                    <a:pt x="512" y="272"/>
                    <a:pt x="512" y="272"/>
                  </a:cubicBezTo>
                  <a:cubicBezTo>
                    <a:pt x="512" y="271"/>
                    <a:pt x="512" y="270"/>
                    <a:pt x="511" y="269"/>
                  </a:cubicBezTo>
                  <a:cubicBezTo>
                    <a:pt x="510" y="268"/>
                    <a:pt x="509" y="268"/>
                    <a:pt x="508" y="268"/>
                  </a:cubicBezTo>
                  <a:cubicBezTo>
                    <a:pt x="8" y="268"/>
                    <a:pt x="8" y="268"/>
                    <a:pt x="8" y="2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Group 121"/>
          <p:cNvGrpSpPr>
            <a:grpSpLocks noChangeAspect="1"/>
          </p:cNvGrpSpPr>
          <p:nvPr/>
        </p:nvGrpSpPr>
        <p:grpSpPr bwMode="auto">
          <a:xfrm>
            <a:off x="1248102" y="3381640"/>
            <a:ext cx="754758" cy="642396"/>
            <a:chOff x="515" y="3088"/>
            <a:chExt cx="665" cy="566"/>
          </a:xfrm>
          <a:solidFill>
            <a:srgbClr val="DA4818"/>
          </a:solidFill>
        </p:grpSpPr>
        <p:sp>
          <p:nvSpPr>
            <p:cNvPr id="26" name="Freeform 122"/>
            <p:cNvSpPr>
              <a:spLocks/>
            </p:cNvSpPr>
            <p:nvPr/>
          </p:nvSpPr>
          <p:spPr bwMode="auto">
            <a:xfrm>
              <a:off x="706" y="3550"/>
              <a:ext cx="283" cy="104"/>
            </a:xfrm>
            <a:custGeom>
              <a:avLst/>
              <a:gdLst>
                <a:gd name="T0" fmla="*/ 269 w 340"/>
                <a:gd name="T1" fmla="*/ 71 h 125"/>
                <a:gd name="T2" fmla="*/ 269 w 340"/>
                <a:gd name="T3" fmla="*/ 12 h 125"/>
                <a:gd name="T4" fmla="*/ 266 w 340"/>
                <a:gd name="T5" fmla="*/ 3 h 125"/>
                <a:gd name="T6" fmla="*/ 257 w 340"/>
                <a:gd name="T7" fmla="*/ 0 h 125"/>
                <a:gd name="T8" fmla="*/ 83 w 340"/>
                <a:gd name="T9" fmla="*/ 0 h 125"/>
                <a:gd name="T10" fmla="*/ 74 w 340"/>
                <a:gd name="T11" fmla="*/ 3 h 125"/>
                <a:gd name="T12" fmla="*/ 71 w 340"/>
                <a:gd name="T13" fmla="*/ 12 h 125"/>
                <a:gd name="T14" fmla="*/ 71 w 340"/>
                <a:gd name="T15" fmla="*/ 71 h 125"/>
                <a:gd name="T16" fmla="*/ 2 w 340"/>
                <a:gd name="T17" fmla="*/ 108 h 125"/>
                <a:gd name="T18" fmla="*/ 1 w 340"/>
                <a:gd name="T19" fmla="*/ 110 h 125"/>
                <a:gd name="T20" fmla="*/ 0 w 340"/>
                <a:gd name="T21" fmla="*/ 112 h 125"/>
                <a:gd name="T22" fmla="*/ 0 w 340"/>
                <a:gd name="T23" fmla="*/ 120 h 125"/>
                <a:gd name="T24" fmla="*/ 1 w 340"/>
                <a:gd name="T25" fmla="*/ 124 h 125"/>
                <a:gd name="T26" fmla="*/ 5 w 340"/>
                <a:gd name="T27" fmla="*/ 125 h 125"/>
                <a:gd name="T28" fmla="*/ 335 w 340"/>
                <a:gd name="T29" fmla="*/ 125 h 125"/>
                <a:gd name="T30" fmla="*/ 339 w 340"/>
                <a:gd name="T31" fmla="*/ 124 h 125"/>
                <a:gd name="T32" fmla="*/ 340 w 340"/>
                <a:gd name="T33" fmla="*/ 120 h 125"/>
                <a:gd name="T34" fmla="*/ 340 w 340"/>
                <a:gd name="T35" fmla="*/ 112 h 125"/>
                <a:gd name="T36" fmla="*/ 339 w 340"/>
                <a:gd name="T37" fmla="*/ 110 h 125"/>
                <a:gd name="T38" fmla="*/ 338 w 340"/>
                <a:gd name="T39" fmla="*/ 108 h 125"/>
                <a:gd name="T40" fmla="*/ 269 w 340"/>
                <a:gd name="T41" fmla="*/ 7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0" h="125">
                  <a:moveTo>
                    <a:pt x="269" y="71"/>
                  </a:moveTo>
                  <a:cubicBezTo>
                    <a:pt x="269" y="12"/>
                    <a:pt x="269" y="12"/>
                    <a:pt x="269" y="12"/>
                  </a:cubicBezTo>
                  <a:cubicBezTo>
                    <a:pt x="269" y="9"/>
                    <a:pt x="268" y="6"/>
                    <a:pt x="266" y="3"/>
                  </a:cubicBezTo>
                  <a:cubicBezTo>
                    <a:pt x="263" y="1"/>
                    <a:pt x="260" y="0"/>
                    <a:pt x="257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0" y="0"/>
                    <a:pt x="77" y="1"/>
                    <a:pt x="74" y="3"/>
                  </a:cubicBezTo>
                  <a:cubicBezTo>
                    <a:pt x="72" y="6"/>
                    <a:pt x="71" y="9"/>
                    <a:pt x="71" y="12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2" y="109"/>
                    <a:pt x="1" y="109"/>
                    <a:pt x="1" y="110"/>
                  </a:cubicBezTo>
                  <a:cubicBezTo>
                    <a:pt x="0" y="111"/>
                    <a:pt x="0" y="111"/>
                    <a:pt x="0" y="11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2"/>
                    <a:pt x="1" y="123"/>
                    <a:pt x="1" y="124"/>
                  </a:cubicBezTo>
                  <a:cubicBezTo>
                    <a:pt x="2" y="124"/>
                    <a:pt x="3" y="125"/>
                    <a:pt x="5" y="125"/>
                  </a:cubicBezTo>
                  <a:cubicBezTo>
                    <a:pt x="335" y="125"/>
                    <a:pt x="335" y="125"/>
                    <a:pt x="335" y="125"/>
                  </a:cubicBezTo>
                  <a:cubicBezTo>
                    <a:pt x="337" y="125"/>
                    <a:pt x="338" y="124"/>
                    <a:pt x="339" y="124"/>
                  </a:cubicBezTo>
                  <a:cubicBezTo>
                    <a:pt x="339" y="123"/>
                    <a:pt x="340" y="122"/>
                    <a:pt x="340" y="120"/>
                  </a:cubicBezTo>
                  <a:cubicBezTo>
                    <a:pt x="340" y="112"/>
                    <a:pt x="340" y="112"/>
                    <a:pt x="340" y="112"/>
                  </a:cubicBezTo>
                  <a:cubicBezTo>
                    <a:pt x="340" y="111"/>
                    <a:pt x="340" y="111"/>
                    <a:pt x="339" y="110"/>
                  </a:cubicBezTo>
                  <a:cubicBezTo>
                    <a:pt x="339" y="109"/>
                    <a:pt x="338" y="109"/>
                    <a:pt x="338" y="108"/>
                  </a:cubicBezTo>
                  <a:lnTo>
                    <a:pt x="269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" name="Freeform 123"/>
            <p:cNvSpPr>
              <a:spLocks noEditPoints="1"/>
            </p:cNvSpPr>
            <p:nvPr/>
          </p:nvSpPr>
          <p:spPr bwMode="auto">
            <a:xfrm>
              <a:off x="515" y="3088"/>
              <a:ext cx="665" cy="449"/>
            </a:xfrm>
            <a:custGeom>
              <a:avLst/>
              <a:gdLst>
                <a:gd name="T0" fmla="*/ 791 w 800"/>
                <a:gd name="T1" fmla="*/ 9 h 539"/>
                <a:gd name="T2" fmla="*/ 770 w 800"/>
                <a:gd name="T3" fmla="*/ 0 h 539"/>
                <a:gd name="T4" fmla="*/ 30 w 800"/>
                <a:gd name="T5" fmla="*/ 0 h 539"/>
                <a:gd name="T6" fmla="*/ 9 w 800"/>
                <a:gd name="T7" fmla="*/ 9 h 539"/>
                <a:gd name="T8" fmla="*/ 0 w 800"/>
                <a:gd name="T9" fmla="*/ 30 h 539"/>
                <a:gd name="T10" fmla="*/ 0 w 800"/>
                <a:gd name="T11" fmla="*/ 509 h 539"/>
                <a:gd name="T12" fmla="*/ 9 w 800"/>
                <a:gd name="T13" fmla="*/ 530 h 539"/>
                <a:gd name="T14" fmla="*/ 30 w 800"/>
                <a:gd name="T15" fmla="*/ 539 h 539"/>
                <a:gd name="T16" fmla="*/ 770 w 800"/>
                <a:gd name="T17" fmla="*/ 539 h 539"/>
                <a:gd name="T18" fmla="*/ 791 w 800"/>
                <a:gd name="T19" fmla="*/ 530 h 539"/>
                <a:gd name="T20" fmla="*/ 800 w 800"/>
                <a:gd name="T21" fmla="*/ 509 h 539"/>
                <a:gd name="T22" fmla="*/ 800 w 800"/>
                <a:gd name="T23" fmla="*/ 30 h 539"/>
                <a:gd name="T24" fmla="*/ 791 w 800"/>
                <a:gd name="T25" fmla="*/ 9 h 539"/>
                <a:gd name="T26" fmla="*/ 400 w 800"/>
                <a:gd name="T27" fmla="*/ 526 h 539"/>
                <a:gd name="T28" fmla="*/ 387 w 800"/>
                <a:gd name="T29" fmla="*/ 513 h 539"/>
                <a:gd name="T30" fmla="*/ 400 w 800"/>
                <a:gd name="T31" fmla="*/ 500 h 539"/>
                <a:gd name="T32" fmla="*/ 413 w 800"/>
                <a:gd name="T33" fmla="*/ 513 h 539"/>
                <a:gd name="T34" fmla="*/ 400 w 800"/>
                <a:gd name="T35" fmla="*/ 526 h 539"/>
                <a:gd name="T36" fmla="*/ 748 w 800"/>
                <a:gd name="T37" fmla="*/ 487 h 539"/>
                <a:gd name="T38" fmla="*/ 52 w 800"/>
                <a:gd name="T39" fmla="*/ 487 h 539"/>
                <a:gd name="T40" fmla="*/ 52 w 800"/>
                <a:gd name="T41" fmla="*/ 52 h 539"/>
                <a:gd name="T42" fmla="*/ 748 w 800"/>
                <a:gd name="T43" fmla="*/ 52 h 539"/>
                <a:gd name="T44" fmla="*/ 748 w 800"/>
                <a:gd name="T45" fmla="*/ 487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00" h="539">
                  <a:moveTo>
                    <a:pt x="791" y="9"/>
                  </a:moveTo>
                  <a:cubicBezTo>
                    <a:pt x="785" y="3"/>
                    <a:pt x="778" y="0"/>
                    <a:pt x="77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2" y="0"/>
                    <a:pt x="15" y="3"/>
                    <a:pt x="9" y="9"/>
                  </a:cubicBezTo>
                  <a:cubicBezTo>
                    <a:pt x="3" y="15"/>
                    <a:pt x="0" y="23"/>
                    <a:pt x="0" y="30"/>
                  </a:cubicBezTo>
                  <a:cubicBezTo>
                    <a:pt x="0" y="509"/>
                    <a:pt x="0" y="509"/>
                    <a:pt x="0" y="509"/>
                  </a:cubicBezTo>
                  <a:cubicBezTo>
                    <a:pt x="0" y="517"/>
                    <a:pt x="3" y="525"/>
                    <a:pt x="9" y="530"/>
                  </a:cubicBezTo>
                  <a:cubicBezTo>
                    <a:pt x="15" y="536"/>
                    <a:pt x="22" y="539"/>
                    <a:pt x="30" y="539"/>
                  </a:cubicBezTo>
                  <a:cubicBezTo>
                    <a:pt x="770" y="539"/>
                    <a:pt x="770" y="539"/>
                    <a:pt x="770" y="539"/>
                  </a:cubicBezTo>
                  <a:cubicBezTo>
                    <a:pt x="778" y="539"/>
                    <a:pt x="785" y="536"/>
                    <a:pt x="791" y="530"/>
                  </a:cubicBezTo>
                  <a:cubicBezTo>
                    <a:pt x="797" y="525"/>
                    <a:pt x="800" y="517"/>
                    <a:pt x="800" y="509"/>
                  </a:cubicBezTo>
                  <a:cubicBezTo>
                    <a:pt x="800" y="30"/>
                    <a:pt x="800" y="30"/>
                    <a:pt x="800" y="30"/>
                  </a:cubicBezTo>
                  <a:cubicBezTo>
                    <a:pt x="800" y="23"/>
                    <a:pt x="797" y="15"/>
                    <a:pt x="791" y="9"/>
                  </a:cubicBezTo>
                  <a:close/>
                  <a:moveTo>
                    <a:pt x="400" y="526"/>
                  </a:moveTo>
                  <a:cubicBezTo>
                    <a:pt x="393" y="526"/>
                    <a:pt x="387" y="521"/>
                    <a:pt x="387" y="513"/>
                  </a:cubicBezTo>
                  <a:cubicBezTo>
                    <a:pt x="387" y="506"/>
                    <a:pt x="393" y="500"/>
                    <a:pt x="400" y="500"/>
                  </a:cubicBezTo>
                  <a:cubicBezTo>
                    <a:pt x="407" y="500"/>
                    <a:pt x="413" y="506"/>
                    <a:pt x="413" y="513"/>
                  </a:cubicBezTo>
                  <a:cubicBezTo>
                    <a:pt x="413" y="521"/>
                    <a:pt x="407" y="526"/>
                    <a:pt x="400" y="526"/>
                  </a:cubicBezTo>
                  <a:close/>
                  <a:moveTo>
                    <a:pt x="748" y="487"/>
                  </a:moveTo>
                  <a:cubicBezTo>
                    <a:pt x="52" y="487"/>
                    <a:pt x="52" y="487"/>
                    <a:pt x="52" y="487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748" y="52"/>
                    <a:pt x="748" y="52"/>
                    <a:pt x="748" y="52"/>
                  </a:cubicBezTo>
                  <a:lnTo>
                    <a:pt x="748" y="4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" name="Freeform 124"/>
            <p:cNvSpPr>
              <a:spLocks/>
            </p:cNvSpPr>
            <p:nvPr/>
          </p:nvSpPr>
          <p:spPr bwMode="auto">
            <a:xfrm>
              <a:off x="646" y="3459"/>
              <a:ext cx="56" cy="9"/>
            </a:xfrm>
            <a:custGeom>
              <a:avLst/>
              <a:gdLst>
                <a:gd name="T0" fmla="*/ 6 w 67"/>
                <a:gd name="T1" fmla="*/ 0 h 11"/>
                <a:gd name="T2" fmla="*/ 2 w 67"/>
                <a:gd name="T3" fmla="*/ 2 h 11"/>
                <a:gd name="T4" fmla="*/ 0 w 67"/>
                <a:gd name="T5" fmla="*/ 6 h 11"/>
                <a:gd name="T6" fmla="*/ 0 w 67"/>
                <a:gd name="T7" fmla="*/ 11 h 11"/>
                <a:gd name="T8" fmla="*/ 67 w 67"/>
                <a:gd name="T9" fmla="*/ 11 h 11"/>
                <a:gd name="T10" fmla="*/ 67 w 67"/>
                <a:gd name="T11" fmla="*/ 6 h 11"/>
                <a:gd name="T12" fmla="*/ 65 w 67"/>
                <a:gd name="T13" fmla="*/ 2 h 11"/>
                <a:gd name="T14" fmla="*/ 61 w 67"/>
                <a:gd name="T15" fmla="*/ 0 h 11"/>
                <a:gd name="T16" fmla="*/ 6 w 67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1">
                  <a:moveTo>
                    <a:pt x="6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1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" name="Freeform 125"/>
            <p:cNvSpPr>
              <a:spLocks/>
            </p:cNvSpPr>
            <p:nvPr/>
          </p:nvSpPr>
          <p:spPr bwMode="auto">
            <a:xfrm>
              <a:off x="715" y="3395"/>
              <a:ext cx="55" cy="73"/>
            </a:xfrm>
            <a:custGeom>
              <a:avLst/>
              <a:gdLst>
                <a:gd name="T0" fmla="*/ 6 w 67"/>
                <a:gd name="T1" fmla="*/ 0 h 88"/>
                <a:gd name="T2" fmla="*/ 2 w 67"/>
                <a:gd name="T3" fmla="*/ 1 h 88"/>
                <a:gd name="T4" fmla="*/ 0 w 67"/>
                <a:gd name="T5" fmla="*/ 6 h 88"/>
                <a:gd name="T6" fmla="*/ 0 w 67"/>
                <a:gd name="T7" fmla="*/ 88 h 88"/>
                <a:gd name="T8" fmla="*/ 67 w 67"/>
                <a:gd name="T9" fmla="*/ 88 h 88"/>
                <a:gd name="T10" fmla="*/ 67 w 67"/>
                <a:gd name="T11" fmla="*/ 6 h 88"/>
                <a:gd name="T12" fmla="*/ 65 w 67"/>
                <a:gd name="T13" fmla="*/ 1 h 88"/>
                <a:gd name="T14" fmla="*/ 61 w 67"/>
                <a:gd name="T15" fmla="*/ 0 h 88"/>
                <a:gd name="T16" fmla="*/ 6 w 67"/>
                <a:gd name="T1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8">
                  <a:moveTo>
                    <a:pt x="6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0" name="Freeform 126"/>
            <p:cNvSpPr>
              <a:spLocks/>
            </p:cNvSpPr>
            <p:nvPr/>
          </p:nvSpPr>
          <p:spPr bwMode="auto">
            <a:xfrm>
              <a:off x="783" y="3368"/>
              <a:ext cx="55" cy="100"/>
            </a:xfrm>
            <a:custGeom>
              <a:avLst/>
              <a:gdLst>
                <a:gd name="T0" fmla="*/ 6 w 67"/>
                <a:gd name="T1" fmla="*/ 0 h 120"/>
                <a:gd name="T2" fmla="*/ 2 w 67"/>
                <a:gd name="T3" fmla="*/ 2 h 120"/>
                <a:gd name="T4" fmla="*/ 0 w 67"/>
                <a:gd name="T5" fmla="*/ 6 h 120"/>
                <a:gd name="T6" fmla="*/ 0 w 67"/>
                <a:gd name="T7" fmla="*/ 120 h 120"/>
                <a:gd name="T8" fmla="*/ 67 w 67"/>
                <a:gd name="T9" fmla="*/ 120 h 120"/>
                <a:gd name="T10" fmla="*/ 67 w 67"/>
                <a:gd name="T11" fmla="*/ 6 h 120"/>
                <a:gd name="T12" fmla="*/ 65 w 67"/>
                <a:gd name="T13" fmla="*/ 2 h 120"/>
                <a:gd name="T14" fmla="*/ 61 w 67"/>
                <a:gd name="T15" fmla="*/ 0 h 120"/>
                <a:gd name="T16" fmla="*/ 6 w 67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0">
                  <a:moveTo>
                    <a:pt x="6" y="0"/>
                  </a:moveTo>
                  <a:cubicBezTo>
                    <a:pt x="4" y="0"/>
                    <a:pt x="3" y="0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1" name="Freeform 127"/>
            <p:cNvSpPr>
              <a:spLocks/>
            </p:cNvSpPr>
            <p:nvPr/>
          </p:nvSpPr>
          <p:spPr bwMode="auto">
            <a:xfrm>
              <a:off x="851" y="3379"/>
              <a:ext cx="56" cy="89"/>
            </a:xfrm>
            <a:custGeom>
              <a:avLst/>
              <a:gdLst>
                <a:gd name="T0" fmla="*/ 6 w 67"/>
                <a:gd name="T1" fmla="*/ 0 h 107"/>
                <a:gd name="T2" fmla="*/ 2 w 67"/>
                <a:gd name="T3" fmla="*/ 2 h 107"/>
                <a:gd name="T4" fmla="*/ 0 w 67"/>
                <a:gd name="T5" fmla="*/ 6 h 107"/>
                <a:gd name="T6" fmla="*/ 0 w 67"/>
                <a:gd name="T7" fmla="*/ 107 h 107"/>
                <a:gd name="T8" fmla="*/ 67 w 67"/>
                <a:gd name="T9" fmla="*/ 107 h 107"/>
                <a:gd name="T10" fmla="*/ 67 w 67"/>
                <a:gd name="T11" fmla="*/ 6 h 107"/>
                <a:gd name="T12" fmla="*/ 65 w 67"/>
                <a:gd name="T13" fmla="*/ 2 h 107"/>
                <a:gd name="T14" fmla="*/ 61 w 67"/>
                <a:gd name="T15" fmla="*/ 0 h 107"/>
                <a:gd name="T16" fmla="*/ 6 w 67"/>
                <a:gd name="T1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07">
                  <a:moveTo>
                    <a:pt x="6" y="0"/>
                  </a:move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Freeform 128"/>
            <p:cNvSpPr>
              <a:spLocks/>
            </p:cNvSpPr>
            <p:nvPr/>
          </p:nvSpPr>
          <p:spPr bwMode="auto">
            <a:xfrm>
              <a:off x="919" y="3337"/>
              <a:ext cx="56" cy="131"/>
            </a:xfrm>
            <a:custGeom>
              <a:avLst/>
              <a:gdLst>
                <a:gd name="T0" fmla="*/ 6 w 67"/>
                <a:gd name="T1" fmla="*/ 0 h 158"/>
                <a:gd name="T2" fmla="*/ 2 w 67"/>
                <a:gd name="T3" fmla="*/ 1 h 158"/>
                <a:gd name="T4" fmla="*/ 0 w 67"/>
                <a:gd name="T5" fmla="*/ 6 h 158"/>
                <a:gd name="T6" fmla="*/ 0 w 67"/>
                <a:gd name="T7" fmla="*/ 158 h 158"/>
                <a:gd name="T8" fmla="*/ 67 w 67"/>
                <a:gd name="T9" fmla="*/ 158 h 158"/>
                <a:gd name="T10" fmla="*/ 67 w 67"/>
                <a:gd name="T11" fmla="*/ 6 h 158"/>
                <a:gd name="T12" fmla="*/ 65 w 67"/>
                <a:gd name="T13" fmla="*/ 1 h 158"/>
                <a:gd name="T14" fmla="*/ 61 w 67"/>
                <a:gd name="T15" fmla="*/ 0 h 158"/>
                <a:gd name="T16" fmla="*/ 6 w 67"/>
                <a:gd name="T1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58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67" y="158"/>
                    <a:pt x="67" y="158"/>
                    <a:pt x="67" y="15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3" name="Freeform 129"/>
            <p:cNvSpPr>
              <a:spLocks/>
            </p:cNvSpPr>
            <p:nvPr/>
          </p:nvSpPr>
          <p:spPr bwMode="auto">
            <a:xfrm>
              <a:off x="987" y="3284"/>
              <a:ext cx="56" cy="184"/>
            </a:xfrm>
            <a:custGeom>
              <a:avLst/>
              <a:gdLst>
                <a:gd name="T0" fmla="*/ 6 w 67"/>
                <a:gd name="T1" fmla="*/ 0 h 222"/>
                <a:gd name="T2" fmla="*/ 2 w 67"/>
                <a:gd name="T3" fmla="*/ 1 h 222"/>
                <a:gd name="T4" fmla="*/ 0 w 67"/>
                <a:gd name="T5" fmla="*/ 6 h 222"/>
                <a:gd name="T6" fmla="*/ 0 w 67"/>
                <a:gd name="T7" fmla="*/ 222 h 222"/>
                <a:gd name="T8" fmla="*/ 67 w 67"/>
                <a:gd name="T9" fmla="*/ 222 h 222"/>
                <a:gd name="T10" fmla="*/ 67 w 67"/>
                <a:gd name="T11" fmla="*/ 6 h 222"/>
                <a:gd name="T12" fmla="*/ 65 w 67"/>
                <a:gd name="T13" fmla="*/ 1 h 222"/>
                <a:gd name="T14" fmla="*/ 61 w 67"/>
                <a:gd name="T15" fmla="*/ 0 h 222"/>
                <a:gd name="T16" fmla="*/ 6 w 67"/>
                <a:gd name="T17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222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1" y="3"/>
                    <a:pt x="0" y="4"/>
                    <a:pt x="0" y="6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67" y="222"/>
                    <a:pt x="67" y="222"/>
                    <a:pt x="67" y="222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4" name="Freeform 130"/>
            <p:cNvSpPr>
              <a:spLocks/>
            </p:cNvSpPr>
            <p:nvPr/>
          </p:nvSpPr>
          <p:spPr bwMode="auto">
            <a:xfrm>
              <a:off x="610" y="3178"/>
              <a:ext cx="475" cy="289"/>
            </a:xfrm>
            <a:custGeom>
              <a:avLst/>
              <a:gdLst>
                <a:gd name="T0" fmla="*/ 572 w 572"/>
                <a:gd name="T1" fmla="*/ 7 h 347"/>
                <a:gd name="T2" fmla="*/ 571 w 572"/>
                <a:gd name="T3" fmla="*/ 2 h 347"/>
                <a:gd name="T4" fmla="*/ 567 w 572"/>
                <a:gd name="T5" fmla="*/ 1 h 347"/>
                <a:gd name="T6" fmla="*/ 500 w 572"/>
                <a:gd name="T7" fmla="*/ 20 h 347"/>
                <a:gd name="T8" fmla="*/ 497 w 572"/>
                <a:gd name="T9" fmla="*/ 23 h 347"/>
                <a:gd name="T10" fmla="*/ 498 w 572"/>
                <a:gd name="T11" fmla="*/ 27 h 347"/>
                <a:gd name="T12" fmla="*/ 506 w 572"/>
                <a:gd name="T13" fmla="*/ 37 h 347"/>
                <a:gd name="T14" fmla="*/ 302 w 572"/>
                <a:gd name="T15" fmla="*/ 196 h 347"/>
                <a:gd name="T16" fmla="*/ 190 w 572"/>
                <a:gd name="T17" fmla="*/ 148 h 347"/>
                <a:gd name="T18" fmla="*/ 2 w 572"/>
                <a:gd name="T19" fmla="*/ 327 h 347"/>
                <a:gd name="T20" fmla="*/ 0 w 572"/>
                <a:gd name="T21" fmla="*/ 331 h 347"/>
                <a:gd name="T22" fmla="*/ 2 w 572"/>
                <a:gd name="T23" fmla="*/ 336 h 347"/>
                <a:gd name="T24" fmla="*/ 10 w 572"/>
                <a:gd name="T25" fmla="*/ 345 h 347"/>
                <a:gd name="T26" fmla="*/ 15 w 572"/>
                <a:gd name="T27" fmla="*/ 347 h 347"/>
                <a:gd name="T28" fmla="*/ 19 w 572"/>
                <a:gd name="T29" fmla="*/ 345 h 347"/>
                <a:gd name="T30" fmla="*/ 195 w 572"/>
                <a:gd name="T31" fmla="*/ 178 h 347"/>
                <a:gd name="T32" fmla="*/ 306 w 572"/>
                <a:gd name="T33" fmla="*/ 225 h 347"/>
                <a:gd name="T34" fmla="*/ 521 w 572"/>
                <a:gd name="T35" fmla="*/ 57 h 347"/>
                <a:gd name="T36" fmla="*/ 529 w 572"/>
                <a:gd name="T37" fmla="*/ 68 h 347"/>
                <a:gd name="T38" fmla="*/ 533 w 572"/>
                <a:gd name="T39" fmla="*/ 69 h 347"/>
                <a:gd name="T40" fmla="*/ 536 w 572"/>
                <a:gd name="T41" fmla="*/ 67 h 347"/>
                <a:gd name="T42" fmla="*/ 572 w 572"/>
                <a:gd name="T43" fmla="*/ 7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72" h="347">
                  <a:moveTo>
                    <a:pt x="572" y="7"/>
                  </a:moveTo>
                  <a:cubicBezTo>
                    <a:pt x="572" y="5"/>
                    <a:pt x="572" y="4"/>
                    <a:pt x="571" y="2"/>
                  </a:cubicBezTo>
                  <a:cubicBezTo>
                    <a:pt x="570" y="1"/>
                    <a:pt x="568" y="0"/>
                    <a:pt x="567" y="1"/>
                  </a:cubicBezTo>
                  <a:cubicBezTo>
                    <a:pt x="500" y="20"/>
                    <a:pt x="500" y="20"/>
                    <a:pt x="500" y="20"/>
                  </a:cubicBezTo>
                  <a:cubicBezTo>
                    <a:pt x="498" y="21"/>
                    <a:pt x="497" y="22"/>
                    <a:pt x="497" y="23"/>
                  </a:cubicBezTo>
                  <a:cubicBezTo>
                    <a:pt x="496" y="25"/>
                    <a:pt x="497" y="26"/>
                    <a:pt x="498" y="27"/>
                  </a:cubicBezTo>
                  <a:cubicBezTo>
                    <a:pt x="506" y="37"/>
                    <a:pt x="506" y="37"/>
                    <a:pt x="506" y="37"/>
                  </a:cubicBezTo>
                  <a:cubicBezTo>
                    <a:pt x="302" y="196"/>
                    <a:pt x="302" y="196"/>
                    <a:pt x="302" y="196"/>
                  </a:cubicBezTo>
                  <a:cubicBezTo>
                    <a:pt x="190" y="148"/>
                    <a:pt x="190" y="148"/>
                    <a:pt x="190" y="148"/>
                  </a:cubicBezTo>
                  <a:cubicBezTo>
                    <a:pt x="2" y="327"/>
                    <a:pt x="2" y="327"/>
                    <a:pt x="2" y="327"/>
                  </a:cubicBezTo>
                  <a:cubicBezTo>
                    <a:pt x="1" y="328"/>
                    <a:pt x="0" y="329"/>
                    <a:pt x="0" y="331"/>
                  </a:cubicBezTo>
                  <a:cubicBezTo>
                    <a:pt x="0" y="333"/>
                    <a:pt x="0" y="334"/>
                    <a:pt x="2" y="336"/>
                  </a:cubicBezTo>
                  <a:cubicBezTo>
                    <a:pt x="10" y="345"/>
                    <a:pt x="10" y="345"/>
                    <a:pt x="10" y="345"/>
                  </a:cubicBezTo>
                  <a:cubicBezTo>
                    <a:pt x="11" y="346"/>
                    <a:pt x="13" y="347"/>
                    <a:pt x="15" y="347"/>
                  </a:cubicBezTo>
                  <a:cubicBezTo>
                    <a:pt x="16" y="347"/>
                    <a:pt x="18" y="346"/>
                    <a:pt x="19" y="345"/>
                  </a:cubicBezTo>
                  <a:cubicBezTo>
                    <a:pt x="195" y="178"/>
                    <a:pt x="195" y="178"/>
                    <a:pt x="195" y="178"/>
                  </a:cubicBezTo>
                  <a:cubicBezTo>
                    <a:pt x="306" y="225"/>
                    <a:pt x="306" y="225"/>
                    <a:pt x="306" y="225"/>
                  </a:cubicBezTo>
                  <a:cubicBezTo>
                    <a:pt x="521" y="57"/>
                    <a:pt x="521" y="57"/>
                    <a:pt x="521" y="57"/>
                  </a:cubicBezTo>
                  <a:cubicBezTo>
                    <a:pt x="529" y="68"/>
                    <a:pt x="529" y="68"/>
                    <a:pt x="529" y="68"/>
                  </a:cubicBezTo>
                  <a:cubicBezTo>
                    <a:pt x="530" y="69"/>
                    <a:pt x="531" y="69"/>
                    <a:pt x="533" y="69"/>
                  </a:cubicBezTo>
                  <a:cubicBezTo>
                    <a:pt x="534" y="69"/>
                    <a:pt x="535" y="68"/>
                    <a:pt x="536" y="67"/>
                  </a:cubicBezTo>
                  <a:lnTo>
                    <a:pt x="57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5" name="Group 32"/>
          <p:cNvGrpSpPr>
            <a:grpSpLocks noChangeAspect="1"/>
          </p:cNvGrpSpPr>
          <p:nvPr/>
        </p:nvGrpSpPr>
        <p:grpSpPr bwMode="auto">
          <a:xfrm>
            <a:off x="8649327" y="3309569"/>
            <a:ext cx="907980" cy="644666"/>
            <a:chOff x="4354" y="1098"/>
            <a:chExt cx="800" cy="568"/>
          </a:xfrm>
          <a:solidFill>
            <a:srgbClr val="F67A3A"/>
          </a:solidFill>
        </p:grpSpPr>
        <p:sp>
          <p:nvSpPr>
            <p:cNvPr id="36" name="Freeform 33"/>
            <p:cNvSpPr>
              <a:spLocks noEditPoints="1"/>
            </p:cNvSpPr>
            <p:nvPr/>
          </p:nvSpPr>
          <p:spPr bwMode="auto">
            <a:xfrm>
              <a:off x="4441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4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7" name="Freeform 34"/>
            <p:cNvSpPr>
              <a:spLocks noEditPoints="1"/>
            </p:cNvSpPr>
            <p:nvPr/>
          </p:nvSpPr>
          <p:spPr bwMode="auto">
            <a:xfrm>
              <a:off x="4354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8" name="Freeform 35"/>
            <p:cNvSpPr>
              <a:spLocks noEditPoints="1"/>
            </p:cNvSpPr>
            <p:nvPr/>
          </p:nvSpPr>
          <p:spPr bwMode="auto">
            <a:xfrm>
              <a:off x="4355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9" name="Freeform 36"/>
            <p:cNvSpPr>
              <a:spLocks/>
            </p:cNvSpPr>
            <p:nvPr/>
          </p:nvSpPr>
          <p:spPr bwMode="auto">
            <a:xfrm>
              <a:off x="4702" y="1225"/>
              <a:ext cx="50" cy="48"/>
            </a:xfrm>
            <a:custGeom>
              <a:avLst/>
              <a:gdLst>
                <a:gd name="T0" fmla="*/ 50 w 50"/>
                <a:gd name="T1" fmla="*/ 24 h 48"/>
                <a:gd name="T2" fmla="*/ 47 w 50"/>
                <a:gd name="T3" fmla="*/ 36 h 48"/>
                <a:gd name="T4" fmla="*/ 40 w 50"/>
                <a:gd name="T5" fmla="*/ 30 h 48"/>
                <a:gd name="T6" fmla="*/ 41 w 50"/>
                <a:gd name="T7" fmla="*/ 24 h 48"/>
                <a:gd name="T8" fmla="*/ 25 w 50"/>
                <a:gd name="T9" fmla="*/ 8 h 48"/>
                <a:gd name="T10" fmla="*/ 9 w 50"/>
                <a:gd name="T11" fmla="*/ 24 h 48"/>
                <a:gd name="T12" fmla="*/ 19 w 50"/>
                <a:gd name="T13" fmla="*/ 40 h 48"/>
                <a:gd name="T14" fmla="*/ 19 w 50"/>
                <a:gd name="T15" fmla="*/ 48 h 48"/>
                <a:gd name="T16" fmla="*/ 0 w 50"/>
                <a:gd name="T17" fmla="*/ 24 h 48"/>
                <a:gd name="T18" fmla="*/ 25 w 50"/>
                <a:gd name="T19" fmla="*/ 0 h 48"/>
                <a:gd name="T20" fmla="*/ 50 w 50"/>
                <a:gd name="T21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50" y="24"/>
                  </a:moveTo>
                  <a:cubicBezTo>
                    <a:pt x="50" y="29"/>
                    <a:pt x="48" y="33"/>
                    <a:pt x="47" y="36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1" y="28"/>
                    <a:pt x="41" y="26"/>
                    <a:pt x="41" y="24"/>
                  </a:cubicBezTo>
                  <a:cubicBezTo>
                    <a:pt x="41" y="15"/>
                    <a:pt x="34" y="8"/>
                    <a:pt x="25" y="8"/>
                  </a:cubicBezTo>
                  <a:cubicBezTo>
                    <a:pt x="16" y="8"/>
                    <a:pt x="9" y="15"/>
                    <a:pt x="9" y="24"/>
                  </a:cubicBezTo>
                  <a:cubicBezTo>
                    <a:pt x="9" y="31"/>
                    <a:pt x="13" y="37"/>
                    <a:pt x="19" y="40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8" y="45"/>
                    <a:pt x="0" y="36"/>
                    <a:pt x="0" y="24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Freeform 37"/>
            <p:cNvSpPr>
              <a:spLocks/>
            </p:cNvSpPr>
            <p:nvPr/>
          </p:nvSpPr>
          <p:spPr bwMode="auto">
            <a:xfrm>
              <a:off x="4682" y="1204"/>
              <a:ext cx="90" cy="90"/>
            </a:xfrm>
            <a:custGeom>
              <a:avLst/>
              <a:gdLst>
                <a:gd name="T0" fmla="*/ 45 w 90"/>
                <a:gd name="T1" fmla="*/ 0 h 90"/>
                <a:gd name="T2" fmla="*/ 0 w 90"/>
                <a:gd name="T3" fmla="*/ 45 h 90"/>
                <a:gd name="T4" fmla="*/ 39 w 90"/>
                <a:gd name="T5" fmla="*/ 90 h 90"/>
                <a:gd name="T6" fmla="*/ 39 w 90"/>
                <a:gd name="T7" fmla="*/ 82 h 90"/>
                <a:gd name="T8" fmla="*/ 8 w 90"/>
                <a:gd name="T9" fmla="*/ 45 h 90"/>
                <a:gd name="T10" fmla="*/ 45 w 90"/>
                <a:gd name="T11" fmla="*/ 9 h 90"/>
                <a:gd name="T12" fmla="*/ 82 w 90"/>
                <a:gd name="T13" fmla="*/ 45 h 90"/>
                <a:gd name="T14" fmla="*/ 75 w 90"/>
                <a:gd name="T15" fmla="*/ 66 h 90"/>
                <a:gd name="T16" fmla="*/ 81 w 90"/>
                <a:gd name="T17" fmla="*/ 72 h 90"/>
                <a:gd name="T18" fmla="*/ 90 w 90"/>
                <a:gd name="T19" fmla="*/ 45 h 90"/>
                <a:gd name="T20" fmla="*/ 45 w 90"/>
                <a:gd name="T2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" h="90">
                  <a:moveTo>
                    <a:pt x="45" y="0"/>
                  </a:moveTo>
                  <a:cubicBezTo>
                    <a:pt x="20" y="0"/>
                    <a:pt x="0" y="21"/>
                    <a:pt x="0" y="45"/>
                  </a:cubicBezTo>
                  <a:cubicBezTo>
                    <a:pt x="0" y="68"/>
                    <a:pt x="17" y="87"/>
                    <a:pt x="39" y="90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21" y="79"/>
                    <a:pt x="8" y="64"/>
                    <a:pt x="8" y="45"/>
                  </a:cubicBezTo>
                  <a:cubicBezTo>
                    <a:pt x="8" y="25"/>
                    <a:pt x="25" y="9"/>
                    <a:pt x="45" y="9"/>
                  </a:cubicBezTo>
                  <a:cubicBezTo>
                    <a:pt x="65" y="9"/>
                    <a:pt x="82" y="25"/>
                    <a:pt x="82" y="45"/>
                  </a:cubicBezTo>
                  <a:cubicBezTo>
                    <a:pt x="82" y="53"/>
                    <a:pt x="79" y="60"/>
                    <a:pt x="75" y="66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7" y="65"/>
                    <a:pt x="90" y="55"/>
                    <a:pt x="90" y="45"/>
                  </a:cubicBezTo>
                  <a:cubicBezTo>
                    <a:pt x="90" y="21"/>
                    <a:pt x="70" y="0"/>
                    <a:pt x="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" name="Freeform 38"/>
            <p:cNvSpPr>
              <a:spLocks/>
            </p:cNvSpPr>
            <p:nvPr/>
          </p:nvSpPr>
          <p:spPr bwMode="auto">
            <a:xfrm>
              <a:off x="4727" y="1248"/>
              <a:ext cx="99" cy="167"/>
            </a:xfrm>
            <a:custGeom>
              <a:avLst/>
              <a:gdLst>
                <a:gd name="T0" fmla="*/ 0 w 99"/>
                <a:gd name="T1" fmla="*/ 1 h 167"/>
                <a:gd name="T2" fmla="*/ 0 w 99"/>
                <a:gd name="T3" fmla="*/ 1 h 167"/>
                <a:gd name="T4" fmla="*/ 0 w 99"/>
                <a:gd name="T5" fmla="*/ 143 h 167"/>
                <a:gd name="T6" fmla="*/ 0 w 99"/>
                <a:gd name="T7" fmla="*/ 143 h 167"/>
                <a:gd name="T8" fmla="*/ 1 w 99"/>
                <a:gd name="T9" fmla="*/ 143 h 167"/>
                <a:gd name="T10" fmla="*/ 1 w 99"/>
                <a:gd name="T11" fmla="*/ 143 h 167"/>
                <a:gd name="T12" fmla="*/ 29 w 99"/>
                <a:gd name="T13" fmla="*/ 119 h 167"/>
                <a:gd name="T14" fmla="*/ 29 w 99"/>
                <a:gd name="T15" fmla="*/ 119 h 167"/>
                <a:gd name="T16" fmla="*/ 29 w 99"/>
                <a:gd name="T17" fmla="*/ 119 h 167"/>
                <a:gd name="T18" fmla="*/ 30 w 99"/>
                <a:gd name="T19" fmla="*/ 119 h 167"/>
                <a:gd name="T20" fmla="*/ 47 w 99"/>
                <a:gd name="T21" fmla="*/ 163 h 167"/>
                <a:gd name="T22" fmla="*/ 50 w 99"/>
                <a:gd name="T23" fmla="*/ 166 h 167"/>
                <a:gd name="T24" fmla="*/ 54 w 99"/>
                <a:gd name="T25" fmla="*/ 166 h 167"/>
                <a:gd name="T26" fmla="*/ 76 w 99"/>
                <a:gd name="T27" fmla="*/ 157 h 167"/>
                <a:gd name="T28" fmla="*/ 79 w 99"/>
                <a:gd name="T29" fmla="*/ 155 h 167"/>
                <a:gd name="T30" fmla="*/ 79 w 99"/>
                <a:gd name="T31" fmla="*/ 151 h 167"/>
                <a:gd name="T32" fmla="*/ 61 w 99"/>
                <a:gd name="T33" fmla="*/ 107 h 167"/>
                <a:gd name="T34" fmla="*/ 61 w 99"/>
                <a:gd name="T35" fmla="*/ 106 h 167"/>
                <a:gd name="T36" fmla="*/ 61 w 99"/>
                <a:gd name="T37" fmla="*/ 106 h 167"/>
                <a:gd name="T38" fmla="*/ 62 w 99"/>
                <a:gd name="T39" fmla="*/ 106 h 167"/>
                <a:gd name="T40" fmla="*/ 98 w 99"/>
                <a:gd name="T41" fmla="*/ 104 h 167"/>
                <a:gd name="T42" fmla="*/ 99 w 99"/>
                <a:gd name="T43" fmla="*/ 104 h 167"/>
                <a:gd name="T44" fmla="*/ 99 w 99"/>
                <a:gd name="T45" fmla="*/ 104 h 167"/>
                <a:gd name="T46" fmla="*/ 99 w 99"/>
                <a:gd name="T47" fmla="*/ 103 h 167"/>
                <a:gd name="T48" fmla="*/ 1 w 99"/>
                <a:gd name="T49" fmla="*/ 1 h 167"/>
                <a:gd name="T50" fmla="*/ 0 w 99"/>
                <a:gd name="T51" fmla="*/ 1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9" h="167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30" y="119"/>
                    <a:pt x="30" y="119"/>
                  </a:cubicBezTo>
                  <a:cubicBezTo>
                    <a:pt x="47" y="163"/>
                    <a:pt x="47" y="163"/>
                    <a:pt x="47" y="163"/>
                  </a:cubicBezTo>
                  <a:cubicBezTo>
                    <a:pt x="48" y="164"/>
                    <a:pt x="49" y="165"/>
                    <a:pt x="50" y="166"/>
                  </a:cubicBezTo>
                  <a:cubicBezTo>
                    <a:pt x="52" y="167"/>
                    <a:pt x="53" y="167"/>
                    <a:pt x="54" y="166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7" y="157"/>
                    <a:pt x="78" y="156"/>
                    <a:pt x="79" y="155"/>
                  </a:cubicBezTo>
                  <a:cubicBezTo>
                    <a:pt x="79" y="153"/>
                    <a:pt x="79" y="152"/>
                    <a:pt x="79" y="15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2" y="106"/>
                    <a:pt x="62" y="106"/>
                  </a:cubicBezTo>
                  <a:cubicBezTo>
                    <a:pt x="98" y="104"/>
                    <a:pt x="98" y="104"/>
                    <a:pt x="98" y="104"/>
                  </a:cubicBezTo>
                  <a:cubicBezTo>
                    <a:pt x="98" y="104"/>
                    <a:pt x="98" y="104"/>
                    <a:pt x="99" y="104"/>
                  </a:cubicBezTo>
                  <a:cubicBezTo>
                    <a:pt x="99" y="104"/>
                    <a:pt x="99" y="104"/>
                    <a:pt x="99" y="104"/>
                  </a:cubicBezTo>
                  <a:cubicBezTo>
                    <a:pt x="99" y="104"/>
                    <a:pt x="99" y="103"/>
                    <a:pt x="99" y="10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42" name="矩形 41"/>
          <p:cNvSpPr/>
          <p:nvPr/>
        </p:nvSpPr>
        <p:spPr>
          <a:xfrm>
            <a:off x="2590065" y="301501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2.</a:t>
            </a: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43" name="矩形 42"/>
          <p:cNvSpPr/>
          <p:nvPr/>
        </p:nvSpPr>
        <p:spPr>
          <a:xfrm>
            <a:off x="2578950" y="3381640"/>
            <a:ext cx="2478264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49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0" name="矩形 49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2" name="矩形 51"/>
          <p:cNvSpPr/>
          <p:nvPr/>
        </p:nvSpPr>
        <p:spPr>
          <a:xfrm>
            <a:off x="412717" y="136444"/>
            <a:ext cx="36145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</a:t>
            </a:r>
            <a:r>
              <a:rPr lang="zh-CN" altLang="en-US" dirty="0">
                <a:solidFill>
                  <a:schemeClr val="bg1"/>
                </a:solidFill>
              </a:rPr>
              <a:t>二</a:t>
            </a:r>
            <a:r>
              <a:rPr lang="zh-CN" altLang="en-US" dirty="0">
                <a:solidFill>
                  <a:schemeClr val="bg1"/>
                </a:solidFill>
              </a:rPr>
              <a:t>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技术</a:t>
            </a:r>
            <a:r>
              <a:rPr lang="zh-CN" altLang="en-US" dirty="0">
                <a:solidFill>
                  <a:schemeClr val="bg1"/>
                </a:solidFill>
              </a:rPr>
              <a:t>解决</a:t>
            </a:r>
            <a:r>
              <a:rPr lang="zh-CN" altLang="en-US" dirty="0" smtClean="0">
                <a:solidFill>
                  <a:schemeClr val="bg1"/>
                </a:solidFill>
              </a:rPr>
              <a:t>方案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3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4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 smtClean="0">
                <a:solidFill>
                  <a:schemeClr val="tx1"/>
                </a:solidFill>
                <a:ea typeface="宋体" charset="-122"/>
              </a:rPr>
              <a:t>2017/12/17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5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6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13677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直角三角形 1"/>
          <p:cNvSpPr/>
          <p:nvPr/>
        </p:nvSpPr>
        <p:spPr>
          <a:xfrm flipH="1">
            <a:off x="5216893" y="1357162"/>
            <a:ext cx="6975107" cy="5500838"/>
          </a:xfrm>
          <a:prstGeom prst="rtTriangl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菱形 9"/>
          <p:cNvSpPr/>
          <p:nvPr/>
        </p:nvSpPr>
        <p:spPr>
          <a:xfrm rot="442893">
            <a:off x="6411374" y="4901994"/>
            <a:ext cx="760396" cy="760396"/>
          </a:xfrm>
          <a:prstGeom prst="diamond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菱形 12"/>
          <p:cNvSpPr/>
          <p:nvPr/>
        </p:nvSpPr>
        <p:spPr>
          <a:xfrm rot="442893">
            <a:off x="7502986" y="4036029"/>
            <a:ext cx="760396" cy="760396"/>
          </a:xfrm>
          <a:prstGeom prst="diamond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菱形 13"/>
          <p:cNvSpPr/>
          <p:nvPr/>
        </p:nvSpPr>
        <p:spPr>
          <a:xfrm rot="442893">
            <a:off x="8623865" y="3184241"/>
            <a:ext cx="760396" cy="760396"/>
          </a:xfrm>
          <a:prstGeom prst="diamond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菱形 14"/>
          <p:cNvSpPr/>
          <p:nvPr/>
        </p:nvSpPr>
        <p:spPr>
          <a:xfrm rot="442893">
            <a:off x="9687738" y="2332453"/>
            <a:ext cx="760396" cy="760396"/>
          </a:xfrm>
          <a:prstGeom prst="diamond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9884132" y="2420263"/>
            <a:ext cx="4243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</a:rPr>
              <a:t>1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820259" y="3272051"/>
            <a:ext cx="4243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2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699380" y="4123839"/>
            <a:ext cx="4243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3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607768" y="4989804"/>
            <a:ext cx="4243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4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54058" y="2050931"/>
            <a:ext cx="56988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23" name="矩形 22"/>
          <p:cNvSpPr/>
          <p:nvPr/>
        </p:nvSpPr>
        <p:spPr>
          <a:xfrm>
            <a:off x="642943" y="2332739"/>
            <a:ext cx="5722735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rgbClr val="231F2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54058" y="2957437"/>
            <a:ext cx="56988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25" name="矩形 24"/>
          <p:cNvSpPr/>
          <p:nvPr/>
        </p:nvSpPr>
        <p:spPr>
          <a:xfrm>
            <a:off x="642943" y="3239245"/>
            <a:ext cx="5722735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rgbClr val="231F20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54058" y="3902779"/>
            <a:ext cx="56988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29" name="矩形 28"/>
          <p:cNvSpPr/>
          <p:nvPr/>
        </p:nvSpPr>
        <p:spPr>
          <a:xfrm>
            <a:off x="642943" y="4184587"/>
            <a:ext cx="5722735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rgbClr val="231F20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54058" y="4814182"/>
            <a:ext cx="56988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31" name="矩形 30"/>
          <p:cNvSpPr/>
          <p:nvPr/>
        </p:nvSpPr>
        <p:spPr>
          <a:xfrm>
            <a:off x="642943" y="5095990"/>
            <a:ext cx="5722735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rgbClr val="231F20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12577" y="2050931"/>
            <a:ext cx="82962" cy="748976"/>
          </a:xfrm>
          <a:prstGeom prst="rect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612577" y="2992103"/>
            <a:ext cx="82962" cy="748976"/>
          </a:xfrm>
          <a:prstGeom prst="rect">
            <a:avLst/>
          </a:prstGeom>
          <a:solidFill>
            <a:srgbClr val="ED32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612577" y="3944590"/>
            <a:ext cx="82962" cy="748976"/>
          </a:xfrm>
          <a:prstGeom prst="rect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612577" y="4829799"/>
            <a:ext cx="82962" cy="748976"/>
          </a:xfrm>
          <a:prstGeom prst="rect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1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42" name="矩形 41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矩形 43"/>
          <p:cNvSpPr/>
          <p:nvPr/>
        </p:nvSpPr>
        <p:spPr>
          <a:xfrm>
            <a:off x="412717" y="136444"/>
            <a:ext cx="36145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</a:t>
            </a:r>
            <a:r>
              <a:rPr lang="zh-CN" altLang="en-US" dirty="0">
                <a:solidFill>
                  <a:schemeClr val="bg1"/>
                </a:solidFill>
              </a:rPr>
              <a:t>二</a:t>
            </a:r>
            <a:r>
              <a:rPr lang="zh-CN" altLang="en-US" dirty="0">
                <a:solidFill>
                  <a:schemeClr val="bg1"/>
                </a:solidFill>
              </a:rPr>
              <a:t>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技术</a:t>
            </a:r>
            <a:r>
              <a:rPr lang="zh-CN" altLang="en-US" dirty="0">
                <a:solidFill>
                  <a:schemeClr val="bg1"/>
                </a:solidFill>
              </a:rPr>
              <a:t>解决</a:t>
            </a:r>
            <a:r>
              <a:rPr lang="zh-CN" altLang="en-US" dirty="0" smtClean="0">
                <a:solidFill>
                  <a:schemeClr val="bg1"/>
                </a:solidFill>
              </a:rPr>
              <a:t>方案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5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6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 smtClean="0">
                <a:solidFill>
                  <a:schemeClr val="tx1"/>
                </a:solidFill>
                <a:ea typeface="宋体" charset="-122"/>
              </a:rPr>
              <a:t>2017/12/17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47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48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5735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平行四边形 9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67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67A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6693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3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464510" y="4766197"/>
            <a:ext cx="526297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>
                <a:solidFill>
                  <a:schemeClr val="bg1"/>
                </a:solidFill>
              </a:rPr>
              <a:t>团队分工及时间安排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11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 smtClean="0">
                <a:solidFill>
                  <a:schemeClr val="bg1"/>
                </a:solidFill>
                <a:ea typeface="宋体" charset="-122"/>
              </a:rPr>
              <a:t>2017/12/17</a:t>
            </a:r>
            <a:endParaRPr lang="en-US" altLang="zh-CN" dirty="0">
              <a:solidFill>
                <a:schemeClr val="bg1"/>
              </a:solidFill>
              <a:ea typeface="宋体" charset="-122"/>
            </a:endParaRPr>
          </a:p>
        </p:txBody>
      </p:sp>
      <p:sp>
        <p:nvSpPr>
          <p:cNvPr id="15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bg1"/>
                </a:solidFill>
              </a:rPr>
              <a:t>北京航空航天大学 软件学院 创新杯</a:t>
            </a:r>
            <a:endParaRPr lang="zh-CN" altLang="en-US" dirty="0">
              <a:solidFill>
                <a:schemeClr val="bg1"/>
              </a:solidFill>
              <a:ea typeface="宋体" charset="-122"/>
            </a:endParaRPr>
          </a:p>
        </p:txBody>
      </p:sp>
      <p:sp>
        <p:nvSpPr>
          <p:cNvPr id="16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 smtClean="0">
                <a:solidFill>
                  <a:schemeClr val="bg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bg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56440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任意多边形 12"/>
          <p:cNvSpPr/>
          <p:nvPr/>
        </p:nvSpPr>
        <p:spPr>
          <a:xfrm>
            <a:off x="301027" y="3913879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任意多边形 13"/>
          <p:cNvSpPr/>
          <p:nvPr/>
        </p:nvSpPr>
        <p:spPr>
          <a:xfrm>
            <a:off x="301027" y="3913879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任意多边形 14"/>
          <p:cNvSpPr/>
          <p:nvPr/>
        </p:nvSpPr>
        <p:spPr>
          <a:xfrm>
            <a:off x="797735" y="2150567"/>
            <a:ext cx="5258892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5258892" y="0"/>
                </a:moveTo>
                <a:lnTo>
                  <a:pt x="5258892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任意多边形 15"/>
          <p:cNvSpPr/>
          <p:nvPr/>
        </p:nvSpPr>
        <p:spPr>
          <a:xfrm>
            <a:off x="2300276" y="2150567"/>
            <a:ext cx="375635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3756351" y="0"/>
                </a:moveTo>
                <a:lnTo>
                  <a:pt x="3756351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任意多边形 16"/>
          <p:cNvSpPr/>
          <p:nvPr/>
        </p:nvSpPr>
        <p:spPr>
          <a:xfrm>
            <a:off x="3306109" y="3913879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任意多边形 17"/>
          <p:cNvSpPr/>
          <p:nvPr/>
        </p:nvSpPr>
        <p:spPr>
          <a:xfrm>
            <a:off x="3306109" y="3913879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任意多边形 18"/>
          <p:cNvSpPr/>
          <p:nvPr/>
        </p:nvSpPr>
        <p:spPr>
          <a:xfrm>
            <a:off x="3802816" y="2150567"/>
            <a:ext cx="225381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2253811" y="0"/>
                </a:moveTo>
                <a:lnTo>
                  <a:pt x="2253811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" name="任意多边形 19"/>
          <p:cNvSpPr/>
          <p:nvPr/>
        </p:nvSpPr>
        <p:spPr>
          <a:xfrm>
            <a:off x="5305357" y="2150567"/>
            <a:ext cx="751270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751270" y="0"/>
                </a:moveTo>
                <a:lnTo>
                  <a:pt x="751270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1" name="任意多边形 20"/>
          <p:cNvSpPr/>
          <p:nvPr/>
        </p:nvSpPr>
        <p:spPr>
          <a:xfrm>
            <a:off x="6311190" y="3913879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2" name="任意多边形 21"/>
          <p:cNvSpPr/>
          <p:nvPr/>
        </p:nvSpPr>
        <p:spPr>
          <a:xfrm>
            <a:off x="6311190" y="3913879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3" name="任意多边形 22"/>
          <p:cNvSpPr/>
          <p:nvPr/>
        </p:nvSpPr>
        <p:spPr>
          <a:xfrm>
            <a:off x="6056627" y="2150567"/>
            <a:ext cx="751270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751270" y="1012041"/>
                </a:lnTo>
                <a:lnTo>
                  <a:pt x="75127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4" name="任意多边形 23"/>
          <p:cNvSpPr/>
          <p:nvPr/>
        </p:nvSpPr>
        <p:spPr>
          <a:xfrm>
            <a:off x="6056627" y="2150567"/>
            <a:ext cx="225381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2253811" y="1012041"/>
                </a:lnTo>
                <a:lnTo>
                  <a:pt x="2253811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5" name="任意多边形 24"/>
          <p:cNvSpPr/>
          <p:nvPr/>
        </p:nvSpPr>
        <p:spPr>
          <a:xfrm>
            <a:off x="10739585" y="3939038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zh-CN" altLang="en-US" dirty="0"/>
          </a:p>
        </p:txBody>
      </p:sp>
      <p:sp>
        <p:nvSpPr>
          <p:cNvPr id="26" name="任意多边形 25"/>
          <p:cNvSpPr/>
          <p:nvPr/>
        </p:nvSpPr>
        <p:spPr>
          <a:xfrm>
            <a:off x="10739585" y="3939038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7" name="任意多边形 26"/>
          <p:cNvSpPr/>
          <p:nvPr/>
        </p:nvSpPr>
        <p:spPr>
          <a:xfrm>
            <a:off x="6056627" y="2150567"/>
            <a:ext cx="375635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3756351" y="1012041"/>
                </a:lnTo>
                <a:lnTo>
                  <a:pt x="3756351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8" name="任意多边形 27"/>
          <p:cNvSpPr/>
          <p:nvPr/>
        </p:nvSpPr>
        <p:spPr>
          <a:xfrm>
            <a:off x="6056627" y="2150567"/>
            <a:ext cx="5258892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5258892" y="1012041"/>
                </a:lnTo>
                <a:lnTo>
                  <a:pt x="5258892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9" name="任意多边形 28"/>
          <p:cNvSpPr/>
          <p:nvPr/>
        </p:nvSpPr>
        <p:spPr>
          <a:xfrm>
            <a:off x="5007726" y="1352518"/>
            <a:ext cx="2218058" cy="798048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ED3227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0" name="任意多边形 29"/>
          <p:cNvSpPr/>
          <p:nvPr/>
        </p:nvSpPr>
        <p:spPr>
          <a:xfrm>
            <a:off x="10689305" y="3292994"/>
            <a:ext cx="1478314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1" name="任意多边形 30"/>
          <p:cNvSpPr/>
          <p:nvPr/>
        </p:nvSpPr>
        <p:spPr>
          <a:xfrm>
            <a:off x="9160801" y="3292994"/>
            <a:ext cx="1441750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2" name="任意多边形 31"/>
          <p:cNvSpPr/>
          <p:nvPr/>
        </p:nvSpPr>
        <p:spPr>
          <a:xfrm>
            <a:off x="10805443" y="4199809"/>
            <a:ext cx="1381631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3" name="任意多边形 32"/>
          <p:cNvSpPr/>
          <p:nvPr/>
        </p:nvSpPr>
        <p:spPr>
          <a:xfrm>
            <a:off x="10809120" y="5081464"/>
            <a:ext cx="1241769" cy="901605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4" name="任意多边形 33"/>
          <p:cNvSpPr/>
          <p:nvPr/>
        </p:nvSpPr>
        <p:spPr>
          <a:xfrm>
            <a:off x="7689554" y="3292994"/>
            <a:ext cx="134110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5" name="任意多边形 34"/>
          <p:cNvSpPr/>
          <p:nvPr/>
        </p:nvSpPr>
        <p:spPr>
          <a:xfrm>
            <a:off x="6132787" y="3292994"/>
            <a:ext cx="1426380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36" name="任意多边形 35"/>
          <p:cNvSpPr/>
          <p:nvPr/>
        </p:nvSpPr>
        <p:spPr>
          <a:xfrm>
            <a:off x="6497456" y="4174650"/>
            <a:ext cx="1497210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7" name="任意多边形 36"/>
          <p:cNvSpPr/>
          <p:nvPr/>
        </p:nvSpPr>
        <p:spPr>
          <a:xfrm>
            <a:off x="6497456" y="5056306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8" name="任意多边形 37"/>
          <p:cNvSpPr/>
          <p:nvPr/>
        </p:nvSpPr>
        <p:spPr>
          <a:xfrm>
            <a:off x="4669537" y="3292994"/>
            <a:ext cx="1343706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39" name="任意多边形 38"/>
          <p:cNvSpPr/>
          <p:nvPr/>
        </p:nvSpPr>
        <p:spPr>
          <a:xfrm>
            <a:off x="3014288" y="3292994"/>
            <a:ext cx="1548526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0" name="任意多边形 39"/>
          <p:cNvSpPr/>
          <p:nvPr/>
        </p:nvSpPr>
        <p:spPr>
          <a:xfrm>
            <a:off x="3492374" y="4174650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41" name="任意多边形 40"/>
          <p:cNvSpPr/>
          <p:nvPr/>
        </p:nvSpPr>
        <p:spPr>
          <a:xfrm>
            <a:off x="3492374" y="5056306"/>
            <a:ext cx="1577047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42" name="任意多边形 41"/>
          <p:cNvSpPr/>
          <p:nvPr/>
        </p:nvSpPr>
        <p:spPr>
          <a:xfrm>
            <a:off x="1679391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3" name="任意多边形 42"/>
          <p:cNvSpPr/>
          <p:nvPr/>
        </p:nvSpPr>
        <p:spPr>
          <a:xfrm>
            <a:off x="1138" y="3302097"/>
            <a:ext cx="1585063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4" name="任意多边形 43"/>
          <p:cNvSpPr/>
          <p:nvPr/>
        </p:nvSpPr>
        <p:spPr>
          <a:xfrm>
            <a:off x="487293" y="4174650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5" name="任意多边形 44"/>
          <p:cNvSpPr/>
          <p:nvPr/>
        </p:nvSpPr>
        <p:spPr>
          <a:xfrm>
            <a:off x="487292" y="5056306"/>
            <a:ext cx="1626717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47" name="矩形 46"/>
          <p:cNvSpPr/>
          <p:nvPr/>
        </p:nvSpPr>
        <p:spPr>
          <a:xfrm>
            <a:off x="5228500" y="1516015"/>
            <a:ext cx="172354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0" b="1" dirty="0" smtClean="0">
                <a:solidFill>
                  <a:schemeClr val="bg1"/>
                </a:solidFill>
              </a:rPr>
              <a:t>智能问诊</a:t>
            </a:r>
            <a:endParaRPr lang="zh-CN" altLang="en-US" sz="3000" b="1" dirty="0">
              <a:solidFill>
                <a:schemeClr val="bg1"/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6383313" y="249494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1" name="矩形 50"/>
          <p:cNvSpPr/>
          <p:nvPr/>
        </p:nvSpPr>
        <p:spPr>
          <a:xfrm>
            <a:off x="103980" y="3372603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</a:rPr>
              <a:t>数据获取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1736660" y="3378200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</a:rPr>
              <a:t>数据库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3099069" y="3378200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smtClean="0">
                <a:solidFill>
                  <a:schemeClr val="bg1"/>
                </a:solidFill>
              </a:rPr>
              <a:t>数据标记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655836" y="3371222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smtClean="0">
                <a:solidFill>
                  <a:schemeClr val="bg1"/>
                </a:solidFill>
              </a:rPr>
              <a:t>数据清洗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6119966" y="3398544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smtClean="0">
                <a:solidFill>
                  <a:schemeClr val="bg1"/>
                </a:solidFill>
              </a:rPr>
              <a:t>模型训练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7653801" y="3378200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smtClean="0">
                <a:solidFill>
                  <a:schemeClr val="bg1"/>
                </a:solidFill>
              </a:rPr>
              <a:t>匹配算法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9192095" y="3358252"/>
            <a:ext cx="14975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</a:rPr>
              <a:t>Topic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模型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10689621" y="3378200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</a:rPr>
              <a:t>继续优化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683231" y="4233423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爬虫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3694824" y="42291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分词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577290" y="4250261"/>
            <a:ext cx="14173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word2vec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10805443" y="4254259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翻译模型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683231" y="5140238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数据分类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3578094" y="5135915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文本解析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6646468" y="5155081"/>
            <a:ext cx="9172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TF-INF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10842601" y="5116767"/>
            <a:ext cx="110799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关键词</a:t>
            </a:r>
            <a:endParaRPr lang="en-US" altLang="zh-CN" sz="24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zh-CN" alt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权重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74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75" name="矩形 7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7" name="矩形 76"/>
          <p:cNvSpPr/>
          <p:nvPr/>
        </p:nvSpPr>
        <p:spPr>
          <a:xfrm>
            <a:off x="412718" y="136444"/>
            <a:ext cx="221406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第四部分 </a:t>
            </a:r>
            <a:r>
              <a:rPr lang="en-US" altLang="zh-CN" dirty="0" smtClean="0">
                <a:solidFill>
                  <a:schemeClr val="bg1"/>
                </a:solidFill>
              </a:rPr>
              <a:t>|</a:t>
            </a:r>
            <a:r>
              <a:rPr lang="zh-CN" altLang="en-US" dirty="0" smtClean="0">
                <a:solidFill>
                  <a:schemeClr val="bg1"/>
                </a:solidFill>
              </a:rPr>
              <a:t>  开发</a:t>
            </a:r>
            <a:r>
              <a:rPr lang="zh-CN" altLang="en-US" dirty="0">
                <a:solidFill>
                  <a:schemeClr val="bg1"/>
                </a:solidFill>
              </a:rPr>
              <a:t>计划</a:t>
            </a:r>
            <a:endParaRPr lang="zh-CN" altLang="en-US" b="1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8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9" name="任意多边形 14"/>
          <p:cNvSpPr/>
          <p:nvPr/>
        </p:nvSpPr>
        <p:spPr>
          <a:xfrm>
            <a:off x="3788551" y="2166737"/>
            <a:ext cx="5258892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5258892" y="0"/>
                </a:moveTo>
                <a:lnTo>
                  <a:pt x="5258892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0" name="任意多边形 28"/>
          <p:cNvSpPr/>
          <p:nvPr/>
        </p:nvSpPr>
        <p:spPr>
          <a:xfrm>
            <a:off x="8135289" y="1649803"/>
            <a:ext cx="1673633" cy="1041398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>
              <a:solidFill>
                <a:srgbClr val="00B0F0"/>
              </a:solidFill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8264219" y="1805444"/>
            <a:ext cx="141577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chemeClr val="bg1"/>
                </a:solidFill>
              </a:rPr>
              <a:t>目前进度</a:t>
            </a:r>
            <a:endParaRPr lang="en-US" altLang="zh-CN" sz="2400" b="1" dirty="0">
              <a:solidFill>
                <a:schemeClr val="bg1"/>
              </a:solidFill>
            </a:endParaRPr>
          </a:p>
          <a:p>
            <a:pPr algn="ctr"/>
            <a:r>
              <a:rPr lang="en-US" altLang="zh-CN" sz="2400" b="1" dirty="0" smtClean="0">
                <a:solidFill>
                  <a:schemeClr val="bg1"/>
                </a:solidFill>
              </a:rPr>
              <a:t>V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400" b="1" dirty="0" smtClean="0">
                <a:solidFill>
                  <a:schemeClr val="bg1"/>
                </a:solidFill>
              </a:rPr>
              <a:t>1.0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72" name="任意多边形 14"/>
          <p:cNvSpPr/>
          <p:nvPr/>
        </p:nvSpPr>
        <p:spPr>
          <a:xfrm>
            <a:off x="5300275" y="2161051"/>
            <a:ext cx="5258892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5258892" y="0"/>
                </a:moveTo>
                <a:lnTo>
                  <a:pt x="5258892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zh-CN" altLang="en-US" dirty="0"/>
          </a:p>
        </p:txBody>
      </p:sp>
      <p:sp>
        <p:nvSpPr>
          <p:cNvPr id="73" name="任意多边形 28"/>
          <p:cNvSpPr/>
          <p:nvPr/>
        </p:nvSpPr>
        <p:spPr>
          <a:xfrm>
            <a:off x="10057565" y="2084708"/>
            <a:ext cx="991439" cy="574996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>
              <a:solidFill>
                <a:srgbClr val="00B0F0"/>
              </a:solidFill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0214463" y="2159129"/>
            <a:ext cx="7761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b="1" dirty="0" smtClean="0">
                <a:solidFill>
                  <a:schemeClr val="bg1"/>
                </a:solidFill>
              </a:rPr>
              <a:t>V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</a:rPr>
              <a:t>2</a:t>
            </a:r>
            <a:r>
              <a:rPr lang="en-US" altLang="zh-CN" sz="2400" b="1" dirty="0" smtClean="0">
                <a:solidFill>
                  <a:schemeClr val="bg1"/>
                </a:solidFill>
              </a:rPr>
              <a:t>.0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80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390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等腰三角形 1"/>
          <p:cNvSpPr/>
          <p:nvPr/>
        </p:nvSpPr>
        <p:spPr>
          <a:xfrm>
            <a:off x="540037" y="1346388"/>
            <a:ext cx="4242780" cy="4820948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>
            <a:off x="5165945" y="1346388"/>
            <a:ext cx="4242780" cy="4820948"/>
          </a:xfrm>
          <a:prstGeom prst="triangle">
            <a:avLst/>
          </a:prstGeom>
          <a:solidFill>
            <a:srgbClr val="ED32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flipV="1">
            <a:off x="2846447" y="1346385"/>
            <a:ext cx="4242780" cy="4820948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13"/>
          <p:cNvSpPr/>
          <p:nvPr/>
        </p:nvSpPr>
        <p:spPr>
          <a:xfrm flipV="1">
            <a:off x="7566600" y="1391920"/>
            <a:ext cx="4242780" cy="4820948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141409" y="3639207"/>
            <a:ext cx="304003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b="1" dirty="0" smtClean="0">
                <a:solidFill>
                  <a:schemeClr val="bg1"/>
                </a:solidFill>
              </a:rPr>
              <a:t>徐家兴</a:t>
            </a:r>
            <a:endParaRPr lang="zh-CN" altLang="en-US" sz="3000" b="1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911337" y="4449425"/>
            <a:ext cx="3213927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Word2vec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模型</a:t>
            </a:r>
            <a:endParaRPr lang="en-US" altLang="zh-CN" sz="2000" dirty="0" smtClean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TF-INF</a:t>
            </a:r>
          </a:p>
          <a:p>
            <a:pPr algn="ctr">
              <a:lnSpc>
                <a:spcPct val="13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数据获取</a:t>
            </a:r>
            <a:endParaRPr lang="en-US" altLang="zh-CN" sz="2000" dirty="0" smtClean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UI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设计</a:t>
            </a:r>
            <a:endParaRPr lang="zh-CN" altLang="en-US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2285494" y="2406143"/>
            <a:ext cx="761137" cy="10032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6940871" y="2406143"/>
            <a:ext cx="761137" cy="10032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4593813" y="4074373"/>
            <a:ext cx="761137" cy="10032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9297675" y="4074764"/>
            <a:ext cx="761137" cy="10032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4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2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28" name="矩形 27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矩形 29"/>
          <p:cNvSpPr/>
          <p:nvPr/>
        </p:nvSpPr>
        <p:spPr>
          <a:xfrm>
            <a:off x="412718" y="136444"/>
            <a:ext cx="221406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第四部分 </a:t>
            </a:r>
            <a:r>
              <a:rPr lang="en-US" altLang="zh-CN" dirty="0" smtClean="0">
                <a:solidFill>
                  <a:schemeClr val="bg1"/>
                </a:solidFill>
              </a:rPr>
              <a:t>|</a:t>
            </a:r>
            <a:r>
              <a:rPr lang="zh-CN" altLang="en-US" dirty="0" smtClean="0">
                <a:solidFill>
                  <a:schemeClr val="bg1"/>
                </a:solidFill>
              </a:rPr>
              <a:t>  开发</a:t>
            </a:r>
            <a:r>
              <a:rPr lang="zh-CN" altLang="en-US" dirty="0">
                <a:solidFill>
                  <a:schemeClr val="bg1"/>
                </a:solidFill>
              </a:rPr>
              <a:t>计划</a:t>
            </a:r>
            <a:endParaRPr lang="zh-CN" altLang="en-US" b="1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3491166" y="3109801"/>
            <a:ext cx="304003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b="1" dirty="0" smtClean="0">
                <a:solidFill>
                  <a:schemeClr val="bg1"/>
                </a:solidFill>
              </a:rPr>
              <a:t>张政勋</a:t>
            </a:r>
            <a:endParaRPr lang="zh-CN" altLang="en-US" sz="3000" b="1" dirty="0">
              <a:solidFill>
                <a:schemeClr val="bg1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3343816" y="1585223"/>
            <a:ext cx="3213927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LDA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模型</a:t>
            </a:r>
            <a:endParaRPr lang="en-US" altLang="zh-CN" sz="2000" dirty="0" smtClean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匹配算法</a:t>
            </a:r>
            <a:endParaRPr lang="en-US" altLang="zh-CN" sz="2000" dirty="0" smtClean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多关键词权重设置</a:t>
            </a:r>
            <a:endParaRPr lang="zh-CN" altLang="en-US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825063" y="3639207"/>
            <a:ext cx="304003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b="1" dirty="0" smtClean="0">
                <a:solidFill>
                  <a:schemeClr val="bg1"/>
                </a:solidFill>
              </a:rPr>
              <a:t>许志达</a:t>
            </a:r>
            <a:endParaRPr lang="zh-CN" altLang="en-US" sz="3000" b="1" dirty="0">
              <a:solidFill>
                <a:schemeClr val="bg1"/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5594991" y="4449425"/>
            <a:ext cx="3213927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translation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模型</a:t>
            </a:r>
            <a:endParaRPr lang="en-US" altLang="zh-CN" sz="2000" dirty="0" smtClean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数据库操作</a:t>
            </a:r>
            <a:endParaRPr lang="en-US" altLang="zh-CN" sz="2000" dirty="0" smtClean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数据清洗</a:t>
            </a:r>
            <a:endParaRPr lang="zh-CN" altLang="en-US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8199176" y="3109801"/>
            <a:ext cx="304003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b="1" dirty="0" smtClean="0">
                <a:solidFill>
                  <a:schemeClr val="bg1"/>
                </a:solidFill>
              </a:rPr>
              <a:t>李想</a:t>
            </a:r>
            <a:endParaRPr lang="zh-CN" altLang="en-US" sz="3000" b="1" dirty="0">
              <a:solidFill>
                <a:schemeClr val="bg1"/>
              </a:solidFill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8051826" y="1585223"/>
            <a:ext cx="3213927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Seq2seq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模型</a:t>
            </a:r>
            <a:endParaRPr lang="en-US" altLang="zh-CN" sz="2000" dirty="0" smtClean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市场调研</a:t>
            </a:r>
            <a:endParaRPr lang="en-US" altLang="zh-CN" sz="2000" dirty="0" smtClean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产品规划</a:t>
            </a:r>
            <a:endParaRPr lang="zh-CN" altLang="en-US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8" name="日期占位符 3"/>
          <p:cNvSpPr txBox="1">
            <a:spLocks/>
          </p:cNvSpPr>
          <p:nvPr/>
        </p:nvSpPr>
        <p:spPr bwMode="auto">
          <a:xfrm>
            <a:off x="9919356" y="625087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 smtClean="0">
                <a:solidFill>
                  <a:schemeClr val="tx1"/>
                </a:solidFill>
                <a:ea typeface="宋体" charset="-122"/>
              </a:rPr>
              <a:t>2017/12/17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9" name="页脚占位符 4"/>
          <p:cNvSpPr txBox="1">
            <a:spLocks/>
          </p:cNvSpPr>
          <p:nvPr/>
        </p:nvSpPr>
        <p:spPr bwMode="auto">
          <a:xfrm>
            <a:off x="357700" y="629174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 smtClean="0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40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6248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503866" y="1683808"/>
            <a:ext cx="2531444" cy="3734602"/>
          </a:xfrm>
          <a:prstGeom prst="rect">
            <a:avLst/>
          </a:prstGeom>
          <a:noFill/>
          <a:ln w="28575">
            <a:solidFill>
              <a:srgbClr val="F5C6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412718" y="136444"/>
            <a:ext cx="3328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第三部分 </a:t>
            </a:r>
            <a:r>
              <a:rPr lang="en-US" altLang="zh-CN" dirty="0" smtClean="0">
                <a:solidFill>
                  <a:schemeClr val="bg1"/>
                </a:solidFill>
              </a:rPr>
              <a:t>|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团队</a:t>
            </a:r>
            <a:r>
              <a:rPr lang="zh-CN" altLang="en-US" dirty="0">
                <a:solidFill>
                  <a:schemeClr val="bg1"/>
                </a:solidFill>
              </a:rPr>
              <a:t>分工及时间</a:t>
            </a:r>
            <a:r>
              <a:rPr lang="zh-CN" altLang="en-US" dirty="0" smtClean="0">
                <a:solidFill>
                  <a:schemeClr val="bg1"/>
                </a:solidFill>
              </a:rPr>
              <a:t>安排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等腰三角形 1"/>
          <p:cNvSpPr/>
          <p:nvPr/>
        </p:nvSpPr>
        <p:spPr>
          <a:xfrm>
            <a:off x="0" y="3619500"/>
            <a:ext cx="12192000" cy="3238500"/>
          </a:xfrm>
          <a:prstGeom prst="triangle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 rot="10800000">
            <a:off x="1163195" y="1860857"/>
            <a:ext cx="1145406" cy="987419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560653" y="2956647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目前进度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49538" y="3323275"/>
            <a:ext cx="2478264" cy="722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494678" y="1873568"/>
            <a:ext cx="30713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 smtClean="0">
                <a:solidFill>
                  <a:schemeClr val="tx1"/>
                </a:solidFill>
                <a:ea typeface="宋体" charset="-122"/>
              </a:rPr>
              <a:t>2017/12/17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29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 smtClean="0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0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9918" y="3643548"/>
            <a:ext cx="4398682" cy="2645662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2361" y="834820"/>
            <a:ext cx="6180577" cy="2485141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3960" y="951550"/>
            <a:ext cx="2846113" cy="486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9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542104" y="1664352"/>
            <a:ext cx="2531444" cy="4918509"/>
          </a:xfrm>
          <a:prstGeom prst="rect">
            <a:avLst/>
          </a:prstGeom>
          <a:noFill/>
          <a:ln w="28575">
            <a:solidFill>
              <a:srgbClr val="FF9D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412718" y="136444"/>
            <a:ext cx="3328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第三部分 </a:t>
            </a:r>
            <a:r>
              <a:rPr lang="en-US" altLang="zh-CN" dirty="0" smtClean="0">
                <a:solidFill>
                  <a:schemeClr val="bg1"/>
                </a:solidFill>
              </a:rPr>
              <a:t>|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团队</a:t>
            </a:r>
            <a:r>
              <a:rPr lang="zh-CN" altLang="en-US" dirty="0">
                <a:solidFill>
                  <a:schemeClr val="bg1"/>
                </a:solidFill>
              </a:rPr>
              <a:t>分工及时间</a:t>
            </a:r>
            <a:r>
              <a:rPr lang="zh-CN" altLang="en-US" dirty="0" smtClean="0">
                <a:solidFill>
                  <a:schemeClr val="bg1"/>
                </a:solidFill>
              </a:rPr>
              <a:t>安排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等腰三角形 1"/>
          <p:cNvSpPr/>
          <p:nvPr/>
        </p:nvSpPr>
        <p:spPr>
          <a:xfrm>
            <a:off x="0" y="3619500"/>
            <a:ext cx="12192000" cy="3238500"/>
          </a:xfrm>
          <a:prstGeom prst="triangle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等腰三角形 15"/>
          <p:cNvSpPr/>
          <p:nvPr/>
        </p:nvSpPr>
        <p:spPr>
          <a:xfrm rot="10800000">
            <a:off x="1235123" y="1841402"/>
            <a:ext cx="1145406" cy="987419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1580899" y="1854113"/>
            <a:ext cx="30713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99398" y="293719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V</a:t>
            </a: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1.0</a:t>
            </a: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展示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88283" y="3303820"/>
            <a:ext cx="2478264" cy="9121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8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 smtClean="0">
                <a:solidFill>
                  <a:schemeClr val="tx1"/>
                </a:solidFill>
                <a:ea typeface="宋体" charset="-122"/>
              </a:rPr>
              <a:t>2017/12/17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29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 smtClean="0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0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4198" y="1356418"/>
            <a:ext cx="4017191" cy="3221708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6950" y="1358900"/>
            <a:ext cx="4007248" cy="3241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925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19250" y="1742172"/>
            <a:ext cx="2531444" cy="4918509"/>
          </a:xfrm>
          <a:prstGeom prst="rect">
            <a:avLst/>
          </a:prstGeom>
          <a:noFill/>
          <a:ln w="28575">
            <a:solidFill>
              <a:srgbClr val="FB40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412718" y="136444"/>
            <a:ext cx="3328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第三部分 </a:t>
            </a:r>
            <a:r>
              <a:rPr lang="en-US" altLang="zh-CN" dirty="0" smtClean="0">
                <a:solidFill>
                  <a:schemeClr val="bg1"/>
                </a:solidFill>
              </a:rPr>
              <a:t>|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团队</a:t>
            </a:r>
            <a:r>
              <a:rPr lang="zh-CN" altLang="en-US" dirty="0">
                <a:solidFill>
                  <a:schemeClr val="bg1"/>
                </a:solidFill>
              </a:rPr>
              <a:t>分工及时间</a:t>
            </a:r>
            <a:r>
              <a:rPr lang="zh-CN" altLang="en-US" dirty="0" smtClean="0">
                <a:solidFill>
                  <a:schemeClr val="bg1"/>
                </a:solidFill>
              </a:rPr>
              <a:t>安排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等腰三角形 1"/>
          <p:cNvSpPr/>
          <p:nvPr/>
        </p:nvSpPr>
        <p:spPr>
          <a:xfrm>
            <a:off x="0" y="3619500"/>
            <a:ext cx="12192000" cy="3238500"/>
          </a:xfrm>
          <a:prstGeom prst="triangle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等腰三角形 16"/>
          <p:cNvSpPr/>
          <p:nvPr/>
        </p:nvSpPr>
        <p:spPr>
          <a:xfrm rot="10800000">
            <a:off x="1312269" y="1919222"/>
            <a:ext cx="1145406" cy="987419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1660359" y="1931933"/>
            <a:ext cx="30713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87312" y="301501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后续规划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76197" y="3381640"/>
            <a:ext cx="2478264" cy="19828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en-US" altLang="zh-CN" sz="105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  <a:p>
            <a:pPr algn="ctr">
              <a:lnSpc>
                <a:spcPct val="130000"/>
              </a:lnSpc>
            </a:pP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28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 smtClean="0">
                <a:solidFill>
                  <a:schemeClr val="tx1"/>
                </a:solidFill>
                <a:ea typeface="宋体" charset="-122"/>
              </a:rPr>
              <a:t>2017/12/17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29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 smtClean="0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0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4318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任意多边形 18"/>
          <p:cNvSpPr/>
          <p:nvPr/>
        </p:nvSpPr>
        <p:spPr>
          <a:xfrm>
            <a:off x="931793" y="1264996"/>
            <a:ext cx="10312400" cy="4869873"/>
          </a:xfrm>
          <a:custGeom>
            <a:avLst/>
            <a:gdLst>
              <a:gd name="connsiteX0" fmla="*/ 3403092 w 10312400"/>
              <a:gd name="connsiteY0" fmla="*/ 3407449 h 4869873"/>
              <a:gd name="connsiteX1" fmla="*/ 10312400 w 10312400"/>
              <a:gd name="connsiteY1" fmla="*/ 3407449 h 4869873"/>
              <a:gd name="connsiteX2" fmla="*/ 10312400 w 10312400"/>
              <a:gd name="connsiteY2" fmla="*/ 4869873 h 4869873"/>
              <a:gd name="connsiteX3" fmla="*/ 3403092 w 10312400"/>
              <a:gd name="connsiteY3" fmla="*/ 4869873 h 4869873"/>
              <a:gd name="connsiteX4" fmla="*/ 0 w 10312400"/>
              <a:gd name="connsiteY4" fmla="*/ 1703724 h 4869873"/>
              <a:gd name="connsiteX5" fmla="*/ 6909308 w 10312400"/>
              <a:gd name="connsiteY5" fmla="*/ 1703724 h 4869873"/>
              <a:gd name="connsiteX6" fmla="*/ 6909308 w 10312400"/>
              <a:gd name="connsiteY6" fmla="*/ 3166148 h 4869873"/>
              <a:gd name="connsiteX7" fmla="*/ 0 w 10312400"/>
              <a:gd name="connsiteY7" fmla="*/ 3166148 h 4869873"/>
              <a:gd name="connsiteX8" fmla="*/ 3403094 w 10312400"/>
              <a:gd name="connsiteY8" fmla="*/ 0 h 4869873"/>
              <a:gd name="connsiteX9" fmla="*/ 10312400 w 10312400"/>
              <a:gd name="connsiteY9" fmla="*/ 0 h 4869873"/>
              <a:gd name="connsiteX10" fmla="*/ 10312400 w 10312400"/>
              <a:gd name="connsiteY10" fmla="*/ 1462424 h 4869873"/>
              <a:gd name="connsiteX11" fmla="*/ 3403094 w 10312400"/>
              <a:gd name="connsiteY11" fmla="*/ 1462424 h 4869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312400" h="4869873">
                <a:moveTo>
                  <a:pt x="3403092" y="3407449"/>
                </a:moveTo>
                <a:lnTo>
                  <a:pt x="10312400" y="3407449"/>
                </a:lnTo>
                <a:lnTo>
                  <a:pt x="10312400" y="4869873"/>
                </a:lnTo>
                <a:lnTo>
                  <a:pt x="3403092" y="4869873"/>
                </a:lnTo>
                <a:close/>
                <a:moveTo>
                  <a:pt x="0" y="1703724"/>
                </a:moveTo>
                <a:lnTo>
                  <a:pt x="6909308" y="1703724"/>
                </a:lnTo>
                <a:lnTo>
                  <a:pt x="6909308" y="3166148"/>
                </a:lnTo>
                <a:lnTo>
                  <a:pt x="0" y="3166148"/>
                </a:lnTo>
                <a:close/>
                <a:moveTo>
                  <a:pt x="3403094" y="0"/>
                </a:moveTo>
                <a:lnTo>
                  <a:pt x="10312400" y="0"/>
                </a:lnTo>
                <a:lnTo>
                  <a:pt x="10312400" y="1462424"/>
                </a:lnTo>
                <a:lnTo>
                  <a:pt x="3403094" y="1462424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8120" tIns="198120" rIns="198120" bIns="198120" numCol="1" spcCol="1270" anchor="ctr" anchorCtr="0">
            <a:noAutofit/>
          </a:bodyPr>
          <a:lstStyle/>
          <a:p>
            <a:pPr lvl="0" algn="ctr" defTabSz="2311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5200" kern="1200"/>
          </a:p>
        </p:txBody>
      </p:sp>
      <p:sp>
        <p:nvSpPr>
          <p:cNvPr id="13" name="矩形 12"/>
          <p:cNvSpPr/>
          <p:nvPr/>
        </p:nvSpPr>
        <p:spPr>
          <a:xfrm>
            <a:off x="931793" y="1264996"/>
            <a:ext cx="3093718" cy="1462424"/>
          </a:xfrm>
          <a:prstGeom prst="rect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5" name="矩形 14"/>
          <p:cNvSpPr/>
          <p:nvPr/>
        </p:nvSpPr>
        <p:spPr>
          <a:xfrm>
            <a:off x="8150473" y="2968720"/>
            <a:ext cx="3093720" cy="1462424"/>
          </a:xfrm>
          <a:prstGeom prst="rect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7" name="矩形 16"/>
          <p:cNvSpPr/>
          <p:nvPr/>
        </p:nvSpPr>
        <p:spPr>
          <a:xfrm>
            <a:off x="931793" y="4672445"/>
            <a:ext cx="3093720" cy="1462424"/>
          </a:xfrm>
          <a:prstGeom prst="rect">
            <a:avLst/>
          </a:prstGeom>
          <a:solidFill>
            <a:srgbClr val="ED3227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0" name="矩形 19"/>
          <p:cNvSpPr/>
          <p:nvPr/>
        </p:nvSpPr>
        <p:spPr>
          <a:xfrm>
            <a:off x="1000767" y="1355049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 smtClean="0">
                <a:solidFill>
                  <a:srgbClr val="231F20"/>
                </a:solidFill>
              </a:rPr>
              <a:t>点击</a:t>
            </a:r>
            <a:r>
              <a:rPr lang="zh-CN" altLang="en-US" sz="2000" b="1" dirty="0">
                <a:solidFill>
                  <a:srgbClr val="231F20"/>
                </a:solidFill>
              </a:rPr>
              <a:t>此处添加标题</a:t>
            </a:r>
          </a:p>
        </p:txBody>
      </p:sp>
      <p:sp>
        <p:nvSpPr>
          <p:cNvPr id="21" name="矩形 20"/>
          <p:cNvSpPr/>
          <p:nvPr/>
        </p:nvSpPr>
        <p:spPr>
          <a:xfrm>
            <a:off x="1000766" y="1721677"/>
            <a:ext cx="2809233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2" name="矩形 21"/>
          <p:cNvSpPr/>
          <p:nvPr/>
        </p:nvSpPr>
        <p:spPr>
          <a:xfrm>
            <a:off x="1000767" y="4762498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20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23" name="矩形 22"/>
          <p:cNvSpPr/>
          <p:nvPr/>
        </p:nvSpPr>
        <p:spPr>
          <a:xfrm>
            <a:off x="1000766" y="5129126"/>
            <a:ext cx="2809233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4" name="矩形 23"/>
          <p:cNvSpPr/>
          <p:nvPr/>
        </p:nvSpPr>
        <p:spPr>
          <a:xfrm>
            <a:off x="8273633" y="306237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 smtClean="0">
                <a:solidFill>
                  <a:srgbClr val="231F20"/>
                </a:solidFill>
              </a:rPr>
              <a:t>点击</a:t>
            </a:r>
            <a:r>
              <a:rPr lang="zh-CN" altLang="en-US" sz="2000" b="1" dirty="0">
                <a:solidFill>
                  <a:srgbClr val="231F20"/>
                </a:solidFill>
              </a:rPr>
              <a:t>此处添加标题</a:t>
            </a:r>
          </a:p>
        </p:txBody>
      </p:sp>
      <p:sp>
        <p:nvSpPr>
          <p:cNvPr id="25" name="矩形 24"/>
          <p:cNvSpPr/>
          <p:nvPr/>
        </p:nvSpPr>
        <p:spPr>
          <a:xfrm>
            <a:off x="8273632" y="3429000"/>
            <a:ext cx="2809233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grpSp>
        <p:nvGrpSpPr>
          <p:cNvPr id="31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32" name="矩形 31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412718" y="136444"/>
            <a:ext cx="3328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第三部分 </a:t>
            </a:r>
            <a:r>
              <a:rPr lang="en-US" altLang="zh-CN" dirty="0" smtClean="0">
                <a:solidFill>
                  <a:schemeClr val="bg1"/>
                </a:solidFill>
              </a:rPr>
              <a:t>|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团队</a:t>
            </a:r>
            <a:r>
              <a:rPr lang="zh-CN" altLang="en-US" dirty="0">
                <a:solidFill>
                  <a:schemeClr val="bg1"/>
                </a:solidFill>
              </a:rPr>
              <a:t>分工及时间</a:t>
            </a:r>
            <a:r>
              <a:rPr lang="zh-CN" altLang="en-US" dirty="0" smtClean="0">
                <a:solidFill>
                  <a:schemeClr val="bg1"/>
                </a:solidFill>
              </a:rPr>
              <a:t>安排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5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 smtClean="0">
                <a:solidFill>
                  <a:schemeClr val="tx1"/>
                </a:solidFill>
                <a:ea typeface="宋体" charset="-122"/>
              </a:rPr>
              <a:t>2017/12/17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7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8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057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菱形 11"/>
          <p:cNvSpPr/>
          <p:nvPr/>
        </p:nvSpPr>
        <p:spPr>
          <a:xfrm>
            <a:off x="3530064" y="2796139"/>
            <a:ext cx="1419726" cy="1419726"/>
          </a:xfrm>
          <a:prstGeom prst="diamond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菱形 1"/>
          <p:cNvSpPr/>
          <p:nvPr/>
        </p:nvSpPr>
        <p:spPr>
          <a:xfrm>
            <a:off x="644890" y="1725327"/>
            <a:ext cx="3561350" cy="3561350"/>
          </a:xfrm>
          <a:prstGeom prst="diamond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菱形 13"/>
          <p:cNvSpPr/>
          <p:nvPr/>
        </p:nvSpPr>
        <p:spPr>
          <a:xfrm>
            <a:off x="7158788" y="2796139"/>
            <a:ext cx="1419726" cy="1419726"/>
          </a:xfrm>
          <a:prstGeom prst="diamond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菱形 14"/>
          <p:cNvSpPr/>
          <p:nvPr/>
        </p:nvSpPr>
        <p:spPr>
          <a:xfrm>
            <a:off x="4273614" y="1725327"/>
            <a:ext cx="3561350" cy="3561350"/>
          </a:xfrm>
          <a:prstGeom prst="diamond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菱形 16"/>
          <p:cNvSpPr/>
          <p:nvPr/>
        </p:nvSpPr>
        <p:spPr>
          <a:xfrm>
            <a:off x="7902338" y="1725327"/>
            <a:ext cx="3561350" cy="3561350"/>
          </a:xfrm>
          <a:prstGeom prst="diamond">
            <a:avLst/>
          </a:prstGeom>
          <a:solidFill>
            <a:srgbClr val="F23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/>
          <p:cNvCxnSpPr/>
          <p:nvPr/>
        </p:nvCxnSpPr>
        <p:spPr>
          <a:xfrm flipH="1">
            <a:off x="-373582" y="773804"/>
            <a:ext cx="2627696" cy="25603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-2092930" y="2535228"/>
            <a:ext cx="2627696" cy="25603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11039045" y="2743200"/>
            <a:ext cx="2627696" cy="25603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H="1">
            <a:off x="9319697" y="4504624"/>
            <a:ext cx="2627696" cy="25603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任意多边形 21"/>
          <p:cNvSpPr/>
          <p:nvPr/>
        </p:nvSpPr>
        <p:spPr>
          <a:xfrm>
            <a:off x="940266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4603281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8205534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 flipH="1">
            <a:off x="10818378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 flipH="1">
            <a:off x="7172606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/>
        </p:nvSpPr>
        <p:spPr>
          <a:xfrm flipH="1">
            <a:off x="3503593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1203967" y="2827319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20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33" name="矩形 32"/>
          <p:cNvSpPr/>
          <p:nvPr/>
        </p:nvSpPr>
        <p:spPr>
          <a:xfrm>
            <a:off x="1384847" y="3193947"/>
            <a:ext cx="2077330" cy="1142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6" name="矩形 35"/>
          <p:cNvSpPr/>
          <p:nvPr/>
        </p:nvSpPr>
        <p:spPr>
          <a:xfrm>
            <a:off x="4850513" y="2827319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20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37" name="矩形 36"/>
          <p:cNvSpPr/>
          <p:nvPr/>
        </p:nvSpPr>
        <p:spPr>
          <a:xfrm>
            <a:off x="5031393" y="3193947"/>
            <a:ext cx="2077330" cy="1142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8" name="矩形 37"/>
          <p:cNvSpPr/>
          <p:nvPr/>
        </p:nvSpPr>
        <p:spPr>
          <a:xfrm>
            <a:off x="8492883" y="2827319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20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39" name="矩形 38"/>
          <p:cNvSpPr/>
          <p:nvPr/>
        </p:nvSpPr>
        <p:spPr>
          <a:xfrm>
            <a:off x="8673763" y="3193947"/>
            <a:ext cx="2077330" cy="1142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grpSp>
        <p:nvGrpSpPr>
          <p:cNvPr id="43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44" name="矩形 43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/>
          <p:cNvSpPr/>
          <p:nvPr/>
        </p:nvSpPr>
        <p:spPr>
          <a:xfrm>
            <a:off x="412718" y="136444"/>
            <a:ext cx="3328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第三部分 </a:t>
            </a:r>
            <a:r>
              <a:rPr lang="en-US" altLang="zh-CN" dirty="0" smtClean="0">
                <a:solidFill>
                  <a:schemeClr val="bg1"/>
                </a:solidFill>
              </a:rPr>
              <a:t>|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团队</a:t>
            </a:r>
            <a:r>
              <a:rPr lang="zh-CN" altLang="en-US" dirty="0">
                <a:solidFill>
                  <a:schemeClr val="bg1"/>
                </a:solidFill>
              </a:rPr>
              <a:t>分工及时间</a:t>
            </a:r>
            <a:r>
              <a:rPr lang="zh-CN" altLang="en-US" dirty="0" smtClean="0">
                <a:solidFill>
                  <a:schemeClr val="bg1"/>
                </a:solidFill>
              </a:rPr>
              <a:t>安排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7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8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 smtClean="0">
                <a:solidFill>
                  <a:schemeClr val="tx1"/>
                </a:solidFill>
                <a:ea typeface="宋体" charset="-122"/>
              </a:rPr>
              <a:t>2017/12/17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49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0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4898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-1" y="0"/>
            <a:ext cx="4495801" cy="6858000"/>
          </a:xfrm>
          <a:prstGeom prst="rect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36482" y="2290226"/>
            <a:ext cx="2622834" cy="22775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8800" b="1" dirty="0" smtClean="0">
                <a:solidFill>
                  <a:schemeClr val="bg1"/>
                </a:solidFill>
              </a:rPr>
              <a:t>目录</a:t>
            </a:r>
            <a:endParaRPr lang="en-US" altLang="zh-CN" sz="8800" b="1" dirty="0" smtClean="0">
              <a:solidFill>
                <a:schemeClr val="bg1"/>
              </a:solidFill>
            </a:endParaRPr>
          </a:p>
          <a:p>
            <a:pPr algn="ctr"/>
            <a:r>
              <a:rPr lang="en-US" altLang="zh-CN" sz="5400" dirty="0" smtClean="0">
                <a:solidFill>
                  <a:schemeClr val="bg1"/>
                </a:solidFill>
              </a:rPr>
              <a:t>CONTENT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310006" y="2170074"/>
            <a:ext cx="41180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 smtClean="0">
                <a:solidFill>
                  <a:schemeClr val="bg1"/>
                </a:solidFill>
              </a:rPr>
              <a:t>项目简介</a:t>
            </a:r>
            <a:r>
              <a:rPr lang="zh-CN" altLang="en-US" sz="3000" dirty="0" smtClean="0">
                <a:solidFill>
                  <a:schemeClr val="bg1"/>
                </a:solidFill>
              </a:rPr>
              <a:t> </a:t>
            </a:r>
            <a:endParaRPr lang="zh-CN" altLang="en-US" sz="30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310005" y="3093337"/>
            <a:ext cx="46627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 smtClean="0">
                <a:solidFill>
                  <a:schemeClr val="bg1"/>
                </a:solidFill>
              </a:rPr>
              <a:t>技术解决方案</a:t>
            </a:r>
            <a:endParaRPr lang="zh-CN" altLang="en-US" sz="30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310005" y="4113873"/>
            <a:ext cx="46627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 smtClean="0">
                <a:solidFill>
                  <a:schemeClr val="bg1"/>
                </a:solidFill>
              </a:rPr>
              <a:t>团队分工及时间安排</a:t>
            </a:r>
            <a:endParaRPr lang="zh-CN" altLang="en-US" sz="3000" dirty="0">
              <a:solidFill>
                <a:schemeClr val="bg1"/>
              </a:solidFill>
            </a:endParaRPr>
          </a:p>
        </p:txBody>
      </p:sp>
      <p:sp>
        <p:nvSpPr>
          <p:cNvPr id="12" name="等腰三角形 11"/>
          <p:cNvSpPr/>
          <p:nvPr/>
        </p:nvSpPr>
        <p:spPr>
          <a:xfrm rot="10800000">
            <a:off x="5552680" y="2280688"/>
            <a:ext cx="545263" cy="443384"/>
          </a:xfrm>
          <a:prstGeom prst="triangle">
            <a:avLst/>
          </a:pr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000"/>
          </a:p>
        </p:txBody>
      </p:sp>
      <p:sp>
        <p:nvSpPr>
          <p:cNvPr id="13" name="等腰三角形 12"/>
          <p:cNvSpPr/>
          <p:nvPr/>
        </p:nvSpPr>
        <p:spPr>
          <a:xfrm rot="10800000">
            <a:off x="5552683" y="3186466"/>
            <a:ext cx="545261" cy="448857"/>
          </a:xfrm>
          <a:prstGeom prst="triangle">
            <a:avLst/>
          </a:prstGeom>
          <a:solidFill>
            <a:srgbClr val="FF9D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000"/>
          </a:p>
        </p:txBody>
      </p:sp>
      <p:sp>
        <p:nvSpPr>
          <p:cNvPr id="14" name="等腰三角形 13"/>
          <p:cNvSpPr/>
          <p:nvPr/>
        </p:nvSpPr>
        <p:spPr>
          <a:xfrm rot="10800000">
            <a:off x="5552683" y="4207002"/>
            <a:ext cx="545261" cy="448857"/>
          </a:xfrm>
          <a:prstGeom prst="triangle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000"/>
          </a:p>
        </p:txBody>
      </p:sp>
      <p:sp>
        <p:nvSpPr>
          <p:cNvPr id="16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 smtClean="0">
                <a:solidFill>
                  <a:schemeClr val="bg1"/>
                </a:solidFill>
                <a:ea typeface="宋体" charset="-122"/>
              </a:rPr>
              <a:t>2017/12/17</a:t>
            </a:r>
            <a:endParaRPr lang="en-US" altLang="zh-CN" dirty="0">
              <a:solidFill>
                <a:schemeClr val="bg1"/>
              </a:solidFill>
              <a:ea typeface="宋体" charset="-122"/>
            </a:endParaRPr>
          </a:p>
        </p:txBody>
      </p:sp>
      <p:sp>
        <p:nvSpPr>
          <p:cNvPr id="17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bg1"/>
                </a:solidFill>
              </a:rPr>
              <a:t>北京航空航天大学 软件学院 创新杯</a:t>
            </a:r>
            <a:endParaRPr lang="zh-CN" altLang="en-US" dirty="0">
              <a:solidFill>
                <a:schemeClr val="bg1"/>
              </a:solidFill>
              <a:ea typeface="宋体" charset="-122"/>
            </a:endParaRPr>
          </a:p>
        </p:txBody>
      </p:sp>
      <p:sp>
        <p:nvSpPr>
          <p:cNvPr id="18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 smtClean="0">
                <a:solidFill>
                  <a:schemeClr val="bg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bg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4400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 rot="1823563">
            <a:off x="137340" y="-2331917"/>
            <a:ext cx="13986178" cy="7994520"/>
          </a:xfrm>
          <a:custGeom>
            <a:avLst/>
            <a:gdLst>
              <a:gd name="connsiteX0" fmla="*/ 0 w 13986178"/>
              <a:gd name="connsiteY0" fmla="*/ 6168227 h 7994520"/>
              <a:gd name="connsiteX1" fmla="*/ 10516551 w 13986178"/>
              <a:gd name="connsiteY1" fmla="*/ 0 h 7994520"/>
              <a:gd name="connsiteX2" fmla="*/ 13986178 w 13986178"/>
              <a:gd name="connsiteY2" fmla="*/ 5915560 h 7994520"/>
              <a:gd name="connsiteX3" fmla="*/ 11693289 w 13986178"/>
              <a:gd name="connsiteY3" fmla="*/ 5956982 h 7994520"/>
              <a:gd name="connsiteX4" fmla="*/ 10511517 w 13986178"/>
              <a:gd name="connsiteY4" fmla="*/ 7994520 h 7994520"/>
              <a:gd name="connsiteX5" fmla="*/ 9354254 w 13986178"/>
              <a:gd name="connsiteY5" fmla="*/ 5999238 h 7994520"/>
              <a:gd name="connsiteX6" fmla="*/ 4561146 w 13986178"/>
              <a:gd name="connsiteY6" fmla="*/ 6085828 h 7994520"/>
              <a:gd name="connsiteX7" fmla="*/ 5272735 w 13986178"/>
              <a:gd name="connsiteY7" fmla="*/ 7312706 h 7994520"/>
              <a:gd name="connsiteX8" fmla="*/ 1610514 w 13986178"/>
              <a:gd name="connsiteY8" fmla="*/ 7312706 h 7994520"/>
              <a:gd name="connsiteX9" fmla="*/ 2298395 w 13986178"/>
              <a:gd name="connsiteY9" fmla="*/ 6126705 h 7994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986178" h="7994520">
                <a:moveTo>
                  <a:pt x="0" y="6168227"/>
                </a:moveTo>
                <a:lnTo>
                  <a:pt x="10516551" y="0"/>
                </a:lnTo>
                <a:lnTo>
                  <a:pt x="13986178" y="5915560"/>
                </a:lnTo>
                <a:lnTo>
                  <a:pt x="11693289" y="5956982"/>
                </a:lnTo>
                <a:lnTo>
                  <a:pt x="10511517" y="7994520"/>
                </a:lnTo>
                <a:lnTo>
                  <a:pt x="9354254" y="5999238"/>
                </a:lnTo>
                <a:lnTo>
                  <a:pt x="4561146" y="6085828"/>
                </a:lnTo>
                <a:lnTo>
                  <a:pt x="5272735" y="7312706"/>
                </a:lnTo>
                <a:lnTo>
                  <a:pt x="1610514" y="7312706"/>
                </a:lnTo>
                <a:lnTo>
                  <a:pt x="2298395" y="6126705"/>
                </a:lnTo>
                <a:close/>
              </a:path>
            </a:pathLst>
          </a:cu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10800000" flipH="1">
            <a:off x="2011679" y="-1"/>
            <a:ext cx="2030931" cy="1116532"/>
          </a:xfrm>
          <a:prstGeom prst="triangle">
            <a:avLst>
              <a:gd name="adj" fmla="val 0"/>
            </a:avLst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 rot="8975106">
            <a:off x="10257473" y="3185703"/>
            <a:ext cx="2706420" cy="2333120"/>
          </a:xfrm>
          <a:prstGeom prst="triangle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175106">
            <a:off x="7332010" y="4211179"/>
            <a:ext cx="2706420" cy="2333120"/>
          </a:xfrm>
          <a:prstGeom prst="triangle">
            <a:avLst/>
          </a:pr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775106">
            <a:off x="7906653" y="1164917"/>
            <a:ext cx="2706420" cy="2333120"/>
          </a:xfrm>
          <a:prstGeom prst="triangle">
            <a:avLst/>
          </a:prstGeom>
          <a:solidFill>
            <a:srgbClr val="ED322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 rot="19830578">
            <a:off x="3368151" y="-149940"/>
            <a:ext cx="2313359" cy="1994275"/>
          </a:xfrm>
          <a:prstGeom prst="triangle">
            <a:avLst/>
          </a:prstGeom>
          <a:solidFill>
            <a:srgbClr val="FB405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283912" y="3784708"/>
            <a:ext cx="557075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1" dirty="0" smtClean="0"/>
              <a:t>欢迎批评指正！</a:t>
            </a:r>
            <a:endParaRPr lang="zh-CN" altLang="en-US" sz="6000" b="1" dirty="0"/>
          </a:p>
        </p:txBody>
      </p:sp>
      <p:cxnSp>
        <p:nvCxnSpPr>
          <p:cNvPr id="23" name="直接连接符 20"/>
          <p:cNvCxnSpPr/>
          <p:nvPr/>
        </p:nvCxnSpPr>
        <p:spPr>
          <a:xfrm>
            <a:off x="297024" y="4922747"/>
            <a:ext cx="5183046" cy="299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 smtClean="0">
                <a:solidFill>
                  <a:schemeClr val="tx1"/>
                </a:solidFill>
                <a:ea typeface="宋体" charset="-122"/>
              </a:rPr>
              <a:t>2017/12/17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8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36365" y="5130323"/>
            <a:ext cx="6531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+mj-ea"/>
              </a:rPr>
              <a:t>项目成员</a:t>
            </a:r>
            <a:r>
              <a:rPr lang="zh-CN" altLang="en-US" sz="2000" dirty="0" smtClean="0">
                <a:latin typeface="+mj-ea"/>
              </a:rPr>
              <a:t>：</a:t>
            </a:r>
            <a:r>
              <a:rPr lang="en-US" altLang="zh-CN" sz="2000" dirty="0" smtClean="0">
                <a:latin typeface="+mj-ea"/>
              </a:rPr>
              <a:t>16211006</a:t>
            </a:r>
            <a:r>
              <a:rPr lang="zh-CN" altLang="en-US" sz="2000" dirty="0" smtClean="0">
                <a:latin typeface="+mj-ea"/>
              </a:rPr>
              <a:t> 徐</a:t>
            </a:r>
            <a:r>
              <a:rPr lang="zh-CN" altLang="en-US" sz="2000" dirty="0" smtClean="0">
                <a:latin typeface="+mj-ea"/>
              </a:rPr>
              <a:t>家兴  </a:t>
            </a:r>
            <a:r>
              <a:rPr lang="is-IS" altLang="zh-CN" sz="2000" dirty="0" smtClean="0">
                <a:latin typeface="+mj-ea"/>
              </a:rPr>
              <a:t>15241100</a:t>
            </a:r>
            <a:r>
              <a:rPr lang="zh-CN" altLang="en-US" sz="2000" dirty="0" smtClean="0">
                <a:latin typeface="+mj-ea"/>
              </a:rPr>
              <a:t> </a:t>
            </a:r>
            <a:r>
              <a:rPr lang="zh-CN" altLang="en-US" sz="2000" dirty="0" smtClean="0">
                <a:latin typeface="+mj-ea"/>
              </a:rPr>
              <a:t>张政勋</a:t>
            </a:r>
            <a:endParaRPr lang="en-US" altLang="zh-CN" sz="2000" dirty="0">
              <a:latin typeface="+mj-ea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503605" y="5609764"/>
            <a:ext cx="410400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altLang="zh-CN" sz="2000" dirty="0" smtClean="0">
                <a:latin typeface="+mj-ea"/>
              </a:rPr>
              <a:t>16211020</a:t>
            </a:r>
            <a:r>
              <a:rPr lang="zh-CN" altLang="en-US" sz="2000" dirty="0" smtClean="0">
                <a:latin typeface="+mj-ea"/>
              </a:rPr>
              <a:t> 许</a:t>
            </a:r>
            <a:r>
              <a:rPr lang="zh-CN" altLang="en-US" sz="2000" dirty="0">
                <a:latin typeface="+mj-ea"/>
              </a:rPr>
              <a:t>志达  </a:t>
            </a:r>
            <a:r>
              <a:rPr lang="en-US" altLang="zh-CN" sz="2000" dirty="0" smtClean="0">
                <a:latin typeface="+mj-ea"/>
              </a:rPr>
              <a:t>16211076</a:t>
            </a:r>
            <a:r>
              <a:rPr lang="zh-CN" altLang="en-US" sz="2000" dirty="0" smtClean="0">
                <a:latin typeface="+mj-ea"/>
              </a:rPr>
              <a:t>李</a:t>
            </a:r>
            <a:r>
              <a:rPr lang="zh-CN" altLang="en-US" sz="2000" dirty="0">
                <a:latin typeface="+mj-ea"/>
              </a:rPr>
              <a:t>想</a:t>
            </a:r>
            <a:endParaRPr lang="zh-CN" altLang="en-US" sz="2000" dirty="0"/>
          </a:p>
        </p:txBody>
      </p:sp>
      <p:sp>
        <p:nvSpPr>
          <p:cNvPr id="25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 smtClean="0">
                <a:solidFill>
                  <a:schemeClr val="bg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bg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87544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48126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平行四边形 3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DA48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DA48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2204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4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55119" y="4766730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</a:rPr>
              <a:t>开发计划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1745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21406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第四部分 </a:t>
            </a:r>
            <a:r>
              <a:rPr lang="en-US" altLang="zh-CN" dirty="0" smtClean="0">
                <a:solidFill>
                  <a:schemeClr val="bg1"/>
                </a:solidFill>
              </a:rPr>
              <a:t>|</a:t>
            </a:r>
            <a:r>
              <a:rPr lang="zh-CN" altLang="en-US" dirty="0" smtClean="0">
                <a:solidFill>
                  <a:schemeClr val="bg1"/>
                </a:solidFill>
              </a:rPr>
              <a:t>  开发</a:t>
            </a:r>
            <a:r>
              <a:rPr lang="zh-CN" altLang="en-US" dirty="0">
                <a:solidFill>
                  <a:schemeClr val="bg1"/>
                </a:solidFill>
              </a:rPr>
              <a:t>计划</a:t>
            </a:r>
            <a:endParaRPr lang="zh-CN" altLang="en-US" b="1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12" name="图表 11"/>
          <p:cNvGraphicFramePr/>
          <p:nvPr>
            <p:extLst>
              <p:ext uri="{D42A27DB-BD31-4B8C-83A1-F6EECF244321}">
                <p14:modId xmlns:p14="http://schemas.microsoft.com/office/powerpoint/2010/main" val="2984810521"/>
              </p:ext>
            </p:extLst>
          </p:nvPr>
        </p:nvGraphicFramePr>
        <p:xfrm>
          <a:off x="243687" y="1538177"/>
          <a:ext cx="8349980" cy="46681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" name="文本框 15"/>
          <p:cNvSpPr txBox="1"/>
          <p:nvPr/>
        </p:nvSpPr>
        <p:spPr>
          <a:xfrm>
            <a:off x="8916241" y="2774148"/>
            <a:ext cx="21804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dirty="0" smtClean="0">
                <a:solidFill>
                  <a:srgbClr val="FF9D38"/>
                </a:solidFill>
              </a:rPr>
              <a:t>75%</a:t>
            </a:r>
            <a:endParaRPr lang="zh-CN" altLang="en-US" sz="9600" dirty="0">
              <a:solidFill>
                <a:srgbClr val="FF9D38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825023" y="4123783"/>
            <a:ext cx="28920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19" name="矩形 18"/>
          <p:cNvSpPr/>
          <p:nvPr/>
        </p:nvSpPr>
        <p:spPr>
          <a:xfrm>
            <a:off x="8813907" y="4574767"/>
            <a:ext cx="302625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rgbClr val="231F2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335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平行四边形 9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ED32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ED32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7654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5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75153" y="4766730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</a:rPr>
              <a:t>主要结论</a:t>
            </a: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9716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第五部分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>
                <a:solidFill>
                  <a:schemeClr val="bg1"/>
                </a:solidFill>
              </a:rPr>
              <a:t>主要结论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23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4" name="组合 13"/>
          <p:cNvGrpSpPr/>
          <p:nvPr/>
        </p:nvGrpSpPr>
        <p:grpSpPr>
          <a:xfrm>
            <a:off x="1000958" y="1325280"/>
            <a:ext cx="10117060" cy="4738970"/>
            <a:chOff x="1000958" y="1325280"/>
            <a:chExt cx="10117060" cy="4738970"/>
          </a:xfrm>
        </p:grpSpPr>
        <p:sp>
          <p:nvSpPr>
            <p:cNvPr id="15" name="任意多边形 14"/>
            <p:cNvSpPr/>
            <p:nvPr/>
          </p:nvSpPr>
          <p:spPr>
            <a:xfrm rot="21600000">
              <a:off x="1000958" y="1736504"/>
              <a:ext cx="1564154" cy="391652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5C638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783305" rIns="412751" bIns="78330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16" name="任意多边形 15"/>
            <p:cNvSpPr/>
            <p:nvPr/>
          </p:nvSpPr>
          <p:spPr>
            <a:xfrm rot="21600000">
              <a:off x="2707057" y="1540690"/>
              <a:ext cx="1720560" cy="4308149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F9D38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861630" rIns="412751" bIns="861630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17" name="任意多边形 16"/>
            <p:cNvSpPr/>
            <p:nvPr/>
          </p:nvSpPr>
          <p:spPr>
            <a:xfrm rot="21600000">
              <a:off x="4569563" y="1325280"/>
              <a:ext cx="1892617" cy="4738970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67A3A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947795" rIns="412751" bIns="94779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18" name="任意多边形 17"/>
            <p:cNvSpPr/>
            <p:nvPr/>
          </p:nvSpPr>
          <p:spPr>
            <a:xfrm rot="21600000">
              <a:off x="6604126" y="1325280"/>
              <a:ext cx="2081879" cy="4738970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DA4818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947795" rIns="412751" bIns="94779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19" name="任意多边形 18"/>
            <p:cNvSpPr/>
            <p:nvPr/>
          </p:nvSpPr>
          <p:spPr>
            <a:xfrm rot="21600000">
              <a:off x="8827951" y="1325280"/>
              <a:ext cx="2290067" cy="4738970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B405D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947795" rIns="412751" bIns="94779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</p:grpSp>
      <p:sp>
        <p:nvSpPr>
          <p:cNvPr id="20" name="矩形 19"/>
          <p:cNvSpPr/>
          <p:nvPr/>
        </p:nvSpPr>
        <p:spPr>
          <a:xfrm>
            <a:off x="1000959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21" name="矩形 20"/>
          <p:cNvSpPr/>
          <p:nvPr/>
        </p:nvSpPr>
        <p:spPr>
          <a:xfrm>
            <a:off x="1000958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2" name="矩形 21"/>
          <p:cNvSpPr/>
          <p:nvPr/>
        </p:nvSpPr>
        <p:spPr>
          <a:xfrm>
            <a:off x="2773387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23" name="矩形 22"/>
          <p:cNvSpPr/>
          <p:nvPr/>
        </p:nvSpPr>
        <p:spPr>
          <a:xfrm>
            <a:off x="2773386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4" name="矩形 23"/>
          <p:cNvSpPr/>
          <p:nvPr/>
        </p:nvSpPr>
        <p:spPr>
          <a:xfrm>
            <a:off x="4698707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14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25" name="矩形 24"/>
          <p:cNvSpPr/>
          <p:nvPr/>
        </p:nvSpPr>
        <p:spPr>
          <a:xfrm>
            <a:off x="4698706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4" name="矩形 33"/>
          <p:cNvSpPr/>
          <p:nvPr/>
        </p:nvSpPr>
        <p:spPr>
          <a:xfrm>
            <a:off x="6838657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14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35" name="矩形 34"/>
          <p:cNvSpPr/>
          <p:nvPr/>
        </p:nvSpPr>
        <p:spPr>
          <a:xfrm>
            <a:off x="6838656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6" name="矩形 35"/>
          <p:cNvSpPr/>
          <p:nvPr/>
        </p:nvSpPr>
        <p:spPr>
          <a:xfrm>
            <a:off x="9194507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14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37" name="矩形 36"/>
          <p:cNvSpPr/>
          <p:nvPr/>
        </p:nvSpPr>
        <p:spPr>
          <a:xfrm>
            <a:off x="9194506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8" name="椭圆 37"/>
          <p:cNvSpPr/>
          <p:nvPr/>
        </p:nvSpPr>
        <p:spPr>
          <a:xfrm>
            <a:off x="1482294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3266597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5213208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7353158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9709008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5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3684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</p:pic>
      <p:sp>
        <p:nvSpPr>
          <p:cNvPr id="34" name="任意多边形 33"/>
          <p:cNvSpPr/>
          <p:nvPr/>
        </p:nvSpPr>
        <p:spPr>
          <a:xfrm>
            <a:off x="0" y="0"/>
            <a:ext cx="2895600" cy="6858000"/>
          </a:xfrm>
          <a:custGeom>
            <a:avLst/>
            <a:gdLst>
              <a:gd name="connsiteX0" fmla="*/ 2889252 w 2895600"/>
              <a:gd name="connsiteY0" fmla="*/ 2271562 h 6858000"/>
              <a:gd name="connsiteX1" fmla="*/ 3 w 2895600"/>
              <a:gd name="connsiteY1" fmla="*/ 4564781 h 6858000"/>
              <a:gd name="connsiteX2" fmla="*/ 2889252 w 2895600"/>
              <a:gd name="connsiteY2" fmla="*/ 6858000 h 6858000"/>
              <a:gd name="connsiteX3" fmla="*/ 0 w 2895600"/>
              <a:gd name="connsiteY3" fmla="*/ 0 h 6858000"/>
              <a:gd name="connsiteX4" fmla="*/ 2895600 w 2895600"/>
              <a:gd name="connsiteY4" fmla="*/ 0 h 6858000"/>
              <a:gd name="connsiteX5" fmla="*/ 2895600 w 2895600"/>
              <a:gd name="connsiteY5" fmla="*/ 6858000 h 6858000"/>
              <a:gd name="connsiteX6" fmla="*/ 0 w 28956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95600" h="6858000">
                <a:moveTo>
                  <a:pt x="2889252" y="2271562"/>
                </a:moveTo>
                <a:lnTo>
                  <a:pt x="3" y="4564781"/>
                </a:lnTo>
                <a:lnTo>
                  <a:pt x="2889252" y="6858000"/>
                </a:lnTo>
                <a:close/>
                <a:moveTo>
                  <a:pt x="0" y="0"/>
                </a:moveTo>
                <a:lnTo>
                  <a:pt x="2895600" y="0"/>
                </a:lnTo>
                <a:lnTo>
                  <a:pt x="28956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/>
        </p:nvSpPr>
        <p:spPr>
          <a:xfrm>
            <a:off x="2895600" y="1"/>
            <a:ext cx="2895600" cy="4586438"/>
          </a:xfrm>
          <a:custGeom>
            <a:avLst/>
            <a:gdLst>
              <a:gd name="connsiteX0" fmla="*/ 2882904 w 2882904"/>
              <a:gd name="connsiteY0" fmla="*/ 0 h 4586438"/>
              <a:gd name="connsiteX1" fmla="*/ 2882904 w 2882904"/>
              <a:gd name="connsiteY1" fmla="*/ 4586438 h 4586438"/>
              <a:gd name="connsiteX2" fmla="*/ 0 w 2882904"/>
              <a:gd name="connsiteY2" fmla="*/ 2298255 h 4586438"/>
              <a:gd name="connsiteX3" fmla="*/ 0 w 2882904"/>
              <a:gd name="connsiteY3" fmla="*/ 2288182 h 4586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2904" h="4586438">
                <a:moveTo>
                  <a:pt x="2882904" y="0"/>
                </a:moveTo>
                <a:lnTo>
                  <a:pt x="2882904" y="4586438"/>
                </a:lnTo>
                <a:lnTo>
                  <a:pt x="0" y="2298255"/>
                </a:lnTo>
                <a:lnTo>
                  <a:pt x="0" y="2288182"/>
                </a:lnTo>
                <a:close/>
              </a:path>
            </a:pathLst>
          </a:custGeom>
          <a:solidFill>
            <a:srgbClr val="FF9D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/>
        </p:nvSpPr>
        <p:spPr>
          <a:xfrm>
            <a:off x="5791200" y="0"/>
            <a:ext cx="2895600" cy="6858000"/>
          </a:xfrm>
          <a:custGeom>
            <a:avLst/>
            <a:gdLst>
              <a:gd name="connsiteX0" fmla="*/ 0 w 2895600"/>
              <a:gd name="connsiteY0" fmla="*/ 4574858 h 6858000"/>
              <a:gd name="connsiteX1" fmla="*/ 2876553 w 2895600"/>
              <a:gd name="connsiteY1" fmla="*/ 6858000 h 6858000"/>
              <a:gd name="connsiteX2" fmla="*/ 0 w 2895600"/>
              <a:gd name="connsiteY2" fmla="*/ 6858000 h 6858000"/>
              <a:gd name="connsiteX3" fmla="*/ 0 w 2895600"/>
              <a:gd name="connsiteY3" fmla="*/ 0 h 6858000"/>
              <a:gd name="connsiteX4" fmla="*/ 2895600 w 2895600"/>
              <a:gd name="connsiteY4" fmla="*/ 0 h 6858000"/>
              <a:gd name="connsiteX5" fmla="*/ 2895600 w 2895600"/>
              <a:gd name="connsiteY5" fmla="*/ 6858000 h 6858000"/>
              <a:gd name="connsiteX6" fmla="*/ 2876554 w 2895600"/>
              <a:gd name="connsiteY6" fmla="*/ 6858000 h 6858000"/>
              <a:gd name="connsiteX7" fmla="*/ 2876554 w 2895600"/>
              <a:gd name="connsiteY7" fmla="*/ 2271563 h 6858000"/>
              <a:gd name="connsiteX8" fmla="*/ 0 w 2895600"/>
              <a:gd name="connsiteY8" fmla="*/ 45547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95600" h="6858000">
                <a:moveTo>
                  <a:pt x="0" y="4574858"/>
                </a:moveTo>
                <a:lnTo>
                  <a:pt x="2876553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2895600" y="0"/>
                </a:lnTo>
                <a:lnTo>
                  <a:pt x="2895600" y="6858000"/>
                </a:lnTo>
                <a:lnTo>
                  <a:pt x="2876554" y="6858000"/>
                </a:lnTo>
                <a:lnTo>
                  <a:pt x="2876554" y="2271563"/>
                </a:lnTo>
                <a:lnTo>
                  <a:pt x="0" y="4554705"/>
                </a:lnTo>
                <a:close/>
              </a:path>
            </a:pathLst>
          </a:cu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>
            <a:off x="8686800" y="0"/>
            <a:ext cx="2895600" cy="6858000"/>
          </a:xfrm>
          <a:custGeom>
            <a:avLst/>
            <a:gdLst>
              <a:gd name="connsiteX0" fmla="*/ 0 w 2895600"/>
              <a:gd name="connsiteY0" fmla="*/ 4569823 h 6858000"/>
              <a:gd name="connsiteX1" fmla="*/ 2882896 w 2895600"/>
              <a:gd name="connsiteY1" fmla="*/ 6858000 h 6858000"/>
              <a:gd name="connsiteX2" fmla="*/ 0 w 2895600"/>
              <a:gd name="connsiteY2" fmla="*/ 6858000 h 6858000"/>
              <a:gd name="connsiteX3" fmla="*/ 0 w 2895600"/>
              <a:gd name="connsiteY3" fmla="*/ 0 h 6858000"/>
              <a:gd name="connsiteX4" fmla="*/ 2895600 w 2895600"/>
              <a:gd name="connsiteY4" fmla="*/ 0 h 6858000"/>
              <a:gd name="connsiteX5" fmla="*/ 2895600 w 2895600"/>
              <a:gd name="connsiteY5" fmla="*/ 6858000 h 6858000"/>
              <a:gd name="connsiteX6" fmla="*/ 2882898 w 2895600"/>
              <a:gd name="connsiteY6" fmla="*/ 6858000 h 6858000"/>
              <a:gd name="connsiteX7" fmla="*/ 2882898 w 2895600"/>
              <a:gd name="connsiteY7" fmla="*/ 2271564 h 6858000"/>
              <a:gd name="connsiteX8" fmla="*/ 0 w 2895600"/>
              <a:gd name="connsiteY8" fmla="*/ 45597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95600" h="6858000">
                <a:moveTo>
                  <a:pt x="0" y="4569823"/>
                </a:moveTo>
                <a:lnTo>
                  <a:pt x="2882896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2895600" y="0"/>
                </a:lnTo>
                <a:lnTo>
                  <a:pt x="2895600" y="6858000"/>
                </a:lnTo>
                <a:lnTo>
                  <a:pt x="2882898" y="6858000"/>
                </a:lnTo>
                <a:lnTo>
                  <a:pt x="2882898" y="2271564"/>
                </a:lnTo>
                <a:lnTo>
                  <a:pt x="0" y="4559743"/>
                </a:lnTo>
                <a:close/>
              </a:path>
            </a:pathLst>
          </a:custGeom>
          <a:solidFill>
            <a:srgbClr val="F23C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 rotWithShape="1">
          <a:blip r:embed="rId4"/>
          <a:srcRect r="78838"/>
          <a:stretch/>
        </p:blipFill>
        <p:spPr>
          <a:xfrm>
            <a:off x="11582401" y="-297"/>
            <a:ext cx="612808" cy="6858594"/>
          </a:xfrm>
          <a:prstGeom prst="rect">
            <a:avLst/>
          </a:prstGeom>
        </p:spPr>
      </p:pic>
      <p:sp>
        <p:nvSpPr>
          <p:cNvPr id="40" name="文本框 8"/>
          <p:cNvSpPr txBox="1"/>
          <p:nvPr/>
        </p:nvSpPr>
        <p:spPr>
          <a:xfrm>
            <a:off x="3759874" y="1915757"/>
            <a:ext cx="2028117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3000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数字等都可以通过点击和重新输入进行更改，顶部“开始”面板中可以对字体、字号、颜色、行距等进行修改</a:t>
            </a:r>
            <a:r>
              <a:rPr lang="zh-CN" altLang="en-US" sz="105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05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3759874" y="1507763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b="1" dirty="0">
                <a:solidFill>
                  <a:schemeClr val="bg1"/>
                </a:solidFill>
                <a:ea typeface="微软雅黑" charset="0"/>
              </a:rPr>
              <a:t>点击此处添加标题</a:t>
            </a:r>
            <a:endParaRPr lang="en-US" altLang="zh-CN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50" name="文本框 8"/>
          <p:cNvSpPr txBox="1"/>
          <p:nvPr/>
        </p:nvSpPr>
        <p:spPr>
          <a:xfrm>
            <a:off x="8690009" y="1915757"/>
            <a:ext cx="2028117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3000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数字等都可以通过点击和重新输入进行更改，顶部“开始”面板中可以对字体、字号、颜色、行距等进行修改</a:t>
            </a:r>
            <a:r>
              <a:rPr lang="zh-CN" altLang="en-US" sz="105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05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8690009" y="1507763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b="1" dirty="0">
                <a:solidFill>
                  <a:schemeClr val="bg1"/>
                </a:solidFill>
                <a:ea typeface="微软雅黑" charset="0"/>
              </a:rPr>
              <a:t>点击此处添加标题</a:t>
            </a:r>
            <a:endParaRPr lang="en-US" altLang="zh-CN" b="1" dirty="0">
              <a:solidFill>
                <a:schemeClr val="bg1"/>
              </a:solidFill>
              <a:ea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047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平行四边形 9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B4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B405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8296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6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55119" y="4766730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</a:rPr>
              <a:t>参考文献</a:t>
            </a: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449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</a:t>
            </a:r>
            <a:r>
              <a:rPr lang="zh-CN" altLang="en-US" dirty="0">
                <a:solidFill>
                  <a:schemeClr val="bg1"/>
                </a:solidFill>
              </a:rPr>
              <a:t>六</a:t>
            </a:r>
            <a:r>
              <a:rPr lang="zh-CN" altLang="en-US" dirty="0" smtClean="0">
                <a:solidFill>
                  <a:schemeClr val="bg1"/>
                </a:solidFill>
              </a:rPr>
              <a:t>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 smtClean="0">
                <a:solidFill>
                  <a:schemeClr val="bg1"/>
                </a:solidFill>
              </a:rPr>
              <a:t>参考文献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23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335756" y="929204"/>
            <a:ext cx="11520487" cy="53872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1.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期刊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类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[J].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刊名，出版年份，卷号（期号）：起止页码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2.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专著类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书名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[M].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出版地：出版社，出版年份：起止页码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3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报纸类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[N].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报纸名，出版日期（版次）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4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论文集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[C].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出版地：出版者，出版年份：起始页码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5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学位论文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[D].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出版地：保存者，出版年份：起始页码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6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研究报告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[R].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出版地：出版者，出版年份：起始页码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7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条例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颁布单位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条例名称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发布日期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8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译著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原著作者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书名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[M].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译者，译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出版地：出版社，出版年份：起止页码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64402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平行四边形 14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5C6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74571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 smtClean="0">
                <a:solidFill>
                  <a:schemeClr val="bg1"/>
                </a:solidFill>
              </a:rPr>
              <a:t>1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75153" y="4785652"/>
            <a:ext cx="25410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</a:rPr>
              <a:t>项目简介 </a:t>
            </a:r>
          </a:p>
        </p:txBody>
      </p:sp>
      <p:sp>
        <p:nvSpPr>
          <p:cNvPr id="10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 smtClean="0">
                <a:solidFill>
                  <a:schemeClr val="bg1"/>
                </a:solidFill>
                <a:ea typeface="宋体" charset="-122"/>
              </a:rPr>
              <a:t>2017/12/17</a:t>
            </a:r>
            <a:endParaRPr lang="en-US" altLang="zh-CN" dirty="0">
              <a:solidFill>
                <a:schemeClr val="bg1"/>
              </a:solidFill>
              <a:ea typeface="宋体" charset="-122"/>
            </a:endParaRPr>
          </a:p>
        </p:txBody>
      </p:sp>
      <p:sp>
        <p:nvSpPr>
          <p:cNvPr id="11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bg1"/>
                </a:solidFill>
              </a:rPr>
              <a:t>北京航空航天大学 软件学院 创新杯</a:t>
            </a:r>
            <a:endParaRPr lang="zh-CN" altLang="en-US" dirty="0">
              <a:solidFill>
                <a:schemeClr val="bg1"/>
              </a:solidFill>
              <a:ea typeface="宋体" charset="-122"/>
            </a:endParaRPr>
          </a:p>
        </p:txBody>
      </p:sp>
      <p:sp>
        <p:nvSpPr>
          <p:cNvPr id="16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 smtClean="0">
                <a:solidFill>
                  <a:schemeClr val="bg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bg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07445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412718" y="136444"/>
            <a:ext cx="2214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第一部分 </a:t>
            </a:r>
            <a:r>
              <a:rPr lang="en-US" altLang="zh-CN" dirty="0" smtClean="0">
                <a:solidFill>
                  <a:schemeClr val="bg1"/>
                </a:solidFill>
              </a:rPr>
              <a:t>|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项目</a:t>
            </a:r>
            <a:r>
              <a:rPr lang="zh-CN" altLang="en-US" dirty="0">
                <a:solidFill>
                  <a:schemeClr val="bg1"/>
                </a:solidFill>
              </a:rPr>
              <a:t>简介 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" name="组合 11"/>
          <p:cNvGrpSpPr/>
          <p:nvPr/>
        </p:nvGrpSpPr>
        <p:grpSpPr>
          <a:xfrm rot="1800000">
            <a:off x="947320" y="1318012"/>
            <a:ext cx="2781174" cy="2729858"/>
            <a:chOff x="4243137" y="1556583"/>
            <a:chExt cx="3705726" cy="3637353"/>
          </a:xfrm>
        </p:grpSpPr>
        <p:sp>
          <p:nvSpPr>
            <p:cNvPr id="13" name="等腰三角形 12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椭圆 13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5C6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 rot="1800000">
            <a:off x="4722693" y="1318012"/>
            <a:ext cx="2781174" cy="2729858"/>
            <a:chOff x="4243137" y="1556583"/>
            <a:chExt cx="3705726" cy="3637353"/>
          </a:xfrm>
        </p:grpSpPr>
        <p:sp>
          <p:nvSpPr>
            <p:cNvPr id="16" name="等腰三角形 15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67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椭圆 16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67A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8" name="组合 17"/>
          <p:cNvGrpSpPr/>
          <p:nvPr/>
        </p:nvGrpSpPr>
        <p:grpSpPr>
          <a:xfrm rot="1800000">
            <a:off x="8498066" y="1318012"/>
            <a:ext cx="2781174" cy="2729858"/>
            <a:chOff x="4243137" y="1556583"/>
            <a:chExt cx="3705726" cy="3637353"/>
          </a:xfrm>
        </p:grpSpPr>
        <p:sp>
          <p:nvSpPr>
            <p:cNvPr id="19" name="等腰三角形 18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ED32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" name="椭圆 19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ED32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1" name="Group 11"/>
          <p:cNvGrpSpPr>
            <a:grpSpLocks noChangeAspect="1"/>
          </p:cNvGrpSpPr>
          <p:nvPr/>
        </p:nvGrpSpPr>
        <p:grpSpPr bwMode="auto">
          <a:xfrm>
            <a:off x="5461887" y="2521149"/>
            <a:ext cx="907982" cy="644666"/>
            <a:chOff x="1407" y="1098"/>
            <a:chExt cx="800" cy="568"/>
          </a:xfrm>
          <a:solidFill>
            <a:schemeClr val="bg1"/>
          </a:solidFill>
        </p:grpSpPr>
        <p:sp>
          <p:nvSpPr>
            <p:cNvPr id="22" name="Freeform 12"/>
            <p:cNvSpPr>
              <a:spLocks noEditPoints="1"/>
            </p:cNvSpPr>
            <p:nvPr/>
          </p:nvSpPr>
          <p:spPr bwMode="auto">
            <a:xfrm>
              <a:off x="1494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3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3" name="Freeform 13"/>
            <p:cNvSpPr>
              <a:spLocks noEditPoints="1"/>
            </p:cNvSpPr>
            <p:nvPr/>
          </p:nvSpPr>
          <p:spPr bwMode="auto">
            <a:xfrm>
              <a:off x="1407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Freeform 14"/>
            <p:cNvSpPr>
              <a:spLocks noEditPoints="1"/>
            </p:cNvSpPr>
            <p:nvPr/>
          </p:nvSpPr>
          <p:spPr bwMode="auto">
            <a:xfrm>
              <a:off x="1408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" name="Freeform 15"/>
            <p:cNvSpPr>
              <a:spLocks/>
            </p:cNvSpPr>
            <p:nvPr/>
          </p:nvSpPr>
          <p:spPr bwMode="auto">
            <a:xfrm>
              <a:off x="1624" y="1386"/>
              <a:ext cx="48" cy="56"/>
            </a:xfrm>
            <a:custGeom>
              <a:avLst/>
              <a:gdLst>
                <a:gd name="T0" fmla="*/ 48 w 48"/>
                <a:gd name="T1" fmla="*/ 56 h 56"/>
                <a:gd name="T2" fmla="*/ 0 w 48"/>
                <a:gd name="T3" fmla="*/ 56 h 56"/>
                <a:gd name="T4" fmla="*/ 0 w 48"/>
                <a:gd name="T5" fmla="*/ 5 h 56"/>
                <a:gd name="T6" fmla="*/ 2 w 48"/>
                <a:gd name="T7" fmla="*/ 2 h 56"/>
                <a:gd name="T8" fmla="*/ 5 w 48"/>
                <a:gd name="T9" fmla="*/ 0 h 56"/>
                <a:gd name="T10" fmla="*/ 43 w 48"/>
                <a:gd name="T11" fmla="*/ 0 h 56"/>
                <a:gd name="T12" fmla="*/ 47 w 48"/>
                <a:gd name="T13" fmla="*/ 2 h 56"/>
                <a:gd name="T14" fmla="*/ 48 w 48"/>
                <a:gd name="T15" fmla="*/ 5 h 56"/>
                <a:gd name="T16" fmla="*/ 48 w 48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56">
                  <a:moveTo>
                    <a:pt x="48" y="56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1" y="3"/>
                    <a:pt x="2" y="2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6" y="1"/>
                    <a:pt x="47" y="2"/>
                  </a:cubicBezTo>
                  <a:cubicBezTo>
                    <a:pt x="48" y="3"/>
                    <a:pt x="48" y="4"/>
                    <a:pt x="48" y="5"/>
                  </a:cubicBezTo>
                  <a:cubicBezTo>
                    <a:pt x="48" y="56"/>
                    <a:pt x="48" y="56"/>
                    <a:pt x="4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" name="Freeform 16"/>
            <p:cNvSpPr>
              <a:spLocks/>
            </p:cNvSpPr>
            <p:nvPr/>
          </p:nvSpPr>
          <p:spPr bwMode="auto">
            <a:xfrm>
              <a:off x="1723" y="1314"/>
              <a:ext cx="47" cy="128"/>
            </a:xfrm>
            <a:custGeom>
              <a:avLst/>
              <a:gdLst>
                <a:gd name="T0" fmla="*/ 47 w 47"/>
                <a:gd name="T1" fmla="*/ 128 h 128"/>
                <a:gd name="T2" fmla="*/ 0 w 47"/>
                <a:gd name="T3" fmla="*/ 128 h 128"/>
                <a:gd name="T4" fmla="*/ 0 w 47"/>
                <a:gd name="T5" fmla="*/ 5 h 128"/>
                <a:gd name="T6" fmla="*/ 1 w 47"/>
                <a:gd name="T7" fmla="*/ 2 h 128"/>
                <a:gd name="T8" fmla="*/ 5 w 47"/>
                <a:gd name="T9" fmla="*/ 0 h 128"/>
                <a:gd name="T10" fmla="*/ 42 w 47"/>
                <a:gd name="T11" fmla="*/ 0 h 128"/>
                <a:gd name="T12" fmla="*/ 46 w 47"/>
                <a:gd name="T13" fmla="*/ 2 h 128"/>
                <a:gd name="T14" fmla="*/ 47 w 47"/>
                <a:gd name="T15" fmla="*/ 5 h 128"/>
                <a:gd name="T16" fmla="*/ 47 w 47"/>
                <a:gd name="T17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28">
                  <a:moveTo>
                    <a:pt x="47" y="128"/>
                  </a:moveTo>
                  <a:cubicBezTo>
                    <a:pt x="0" y="128"/>
                    <a:pt x="0" y="128"/>
                    <a:pt x="0" y="12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3" y="0"/>
                    <a:pt x="5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7" y="4"/>
                    <a:pt x="47" y="5"/>
                  </a:cubicBezTo>
                  <a:lnTo>
                    <a:pt x="47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" name="Freeform 17"/>
            <p:cNvSpPr>
              <a:spLocks/>
            </p:cNvSpPr>
            <p:nvPr/>
          </p:nvSpPr>
          <p:spPr bwMode="auto">
            <a:xfrm>
              <a:off x="1821" y="1353"/>
              <a:ext cx="48" cy="89"/>
            </a:xfrm>
            <a:custGeom>
              <a:avLst/>
              <a:gdLst>
                <a:gd name="T0" fmla="*/ 48 w 48"/>
                <a:gd name="T1" fmla="*/ 89 h 89"/>
                <a:gd name="T2" fmla="*/ 0 w 48"/>
                <a:gd name="T3" fmla="*/ 89 h 89"/>
                <a:gd name="T4" fmla="*/ 0 w 48"/>
                <a:gd name="T5" fmla="*/ 6 h 89"/>
                <a:gd name="T6" fmla="*/ 1 w 48"/>
                <a:gd name="T7" fmla="*/ 2 h 89"/>
                <a:gd name="T8" fmla="*/ 5 w 48"/>
                <a:gd name="T9" fmla="*/ 0 h 89"/>
                <a:gd name="T10" fmla="*/ 43 w 48"/>
                <a:gd name="T11" fmla="*/ 0 h 89"/>
                <a:gd name="T12" fmla="*/ 46 w 48"/>
                <a:gd name="T13" fmla="*/ 2 h 89"/>
                <a:gd name="T14" fmla="*/ 48 w 48"/>
                <a:gd name="T15" fmla="*/ 6 h 89"/>
                <a:gd name="T16" fmla="*/ 48 w 48"/>
                <a:gd name="T1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89">
                  <a:moveTo>
                    <a:pt x="48" y="89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8" y="4"/>
                    <a:pt x="48" y="6"/>
                  </a:cubicBezTo>
                  <a:cubicBezTo>
                    <a:pt x="48" y="89"/>
                    <a:pt x="48" y="89"/>
                    <a:pt x="48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" name="Freeform 18"/>
            <p:cNvSpPr>
              <a:spLocks/>
            </p:cNvSpPr>
            <p:nvPr/>
          </p:nvSpPr>
          <p:spPr bwMode="auto">
            <a:xfrm>
              <a:off x="1901" y="1205"/>
              <a:ext cx="84" cy="237"/>
            </a:xfrm>
            <a:custGeom>
              <a:avLst/>
              <a:gdLst>
                <a:gd name="T0" fmla="*/ 79 w 84"/>
                <a:gd name="T1" fmla="*/ 64 h 237"/>
                <a:gd name="T2" fmla="*/ 84 w 84"/>
                <a:gd name="T3" fmla="*/ 62 h 237"/>
                <a:gd name="T4" fmla="*/ 83 w 84"/>
                <a:gd name="T5" fmla="*/ 56 h 237"/>
                <a:gd name="T6" fmla="*/ 46 w 84"/>
                <a:gd name="T7" fmla="*/ 2 h 237"/>
                <a:gd name="T8" fmla="*/ 42 w 84"/>
                <a:gd name="T9" fmla="*/ 0 h 237"/>
                <a:gd name="T10" fmla="*/ 38 w 84"/>
                <a:gd name="T11" fmla="*/ 2 h 237"/>
                <a:gd name="T12" fmla="*/ 1 w 84"/>
                <a:gd name="T13" fmla="*/ 56 h 237"/>
                <a:gd name="T14" fmla="*/ 1 w 84"/>
                <a:gd name="T15" fmla="*/ 62 h 237"/>
                <a:gd name="T16" fmla="*/ 5 w 84"/>
                <a:gd name="T17" fmla="*/ 64 h 237"/>
                <a:gd name="T18" fmla="*/ 18 w 84"/>
                <a:gd name="T19" fmla="*/ 64 h 237"/>
                <a:gd name="T20" fmla="*/ 18 w 84"/>
                <a:gd name="T21" fmla="*/ 237 h 237"/>
                <a:gd name="T22" fmla="*/ 66 w 84"/>
                <a:gd name="T23" fmla="*/ 237 h 237"/>
                <a:gd name="T24" fmla="*/ 66 w 84"/>
                <a:gd name="T25" fmla="*/ 64 h 237"/>
                <a:gd name="T26" fmla="*/ 79 w 84"/>
                <a:gd name="T27" fmla="*/ 6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237">
                  <a:moveTo>
                    <a:pt x="79" y="64"/>
                  </a:moveTo>
                  <a:cubicBezTo>
                    <a:pt x="81" y="64"/>
                    <a:pt x="83" y="63"/>
                    <a:pt x="84" y="62"/>
                  </a:cubicBezTo>
                  <a:cubicBezTo>
                    <a:pt x="84" y="60"/>
                    <a:pt x="84" y="58"/>
                    <a:pt x="83" y="56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5" y="1"/>
                    <a:pt x="44" y="0"/>
                    <a:pt x="42" y="0"/>
                  </a:cubicBezTo>
                  <a:cubicBezTo>
                    <a:pt x="40" y="0"/>
                    <a:pt x="39" y="1"/>
                    <a:pt x="38" y="2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0" y="58"/>
                    <a:pt x="0" y="60"/>
                    <a:pt x="1" y="62"/>
                  </a:cubicBezTo>
                  <a:cubicBezTo>
                    <a:pt x="1" y="63"/>
                    <a:pt x="3" y="64"/>
                    <a:pt x="5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237"/>
                    <a:pt x="18" y="237"/>
                    <a:pt x="18" y="237"/>
                  </a:cubicBezTo>
                  <a:cubicBezTo>
                    <a:pt x="66" y="237"/>
                    <a:pt x="66" y="237"/>
                    <a:pt x="66" y="237"/>
                  </a:cubicBezTo>
                  <a:cubicBezTo>
                    <a:pt x="66" y="64"/>
                    <a:pt x="66" y="64"/>
                    <a:pt x="66" y="64"/>
                  </a:cubicBezTo>
                  <a:lnTo>
                    <a:pt x="79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" name="Freeform 19"/>
            <p:cNvSpPr>
              <a:spLocks/>
            </p:cNvSpPr>
            <p:nvPr/>
          </p:nvSpPr>
          <p:spPr bwMode="auto">
            <a:xfrm>
              <a:off x="1552" y="1187"/>
              <a:ext cx="510" cy="276"/>
            </a:xfrm>
            <a:custGeom>
              <a:avLst/>
              <a:gdLst>
                <a:gd name="T0" fmla="*/ 8 w 512"/>
                <a:gd name="T1" fmla="*/ 268 h 276"/>
                <a:gd name="T2" fmla="*/ 8 w 512"/>
                <a:gd name="T3" fmla="*/ 4 h 276"/>
                <a:gd name="T4" fmla="*/ 7 w 512"/>
                <a:gd name="T5" fmla="*/ 1 h 276"/>
                <a:gd name="T6" fmla="*/ 4 w 512"/>
                <a:gd name="T7" fmla="*/ 0 h 276"/>
                <a:gd name="T8" fmla="*/ 4 w 512"/>
                <a:gd name="T9" fmla="*/ 0 h 276"/>
                <a:gd name="T10" fmla="*/ 1 w 512"/>
                <a:gd name="T11" fmla="*/ 1 h 276"/>
                <a:gd name="T12" fmla="*/ 0 w 512"/>
                <a:gd name="T13" fmla="*/ 4 h 276"/>
                <a:gd name="T14" fmla="*/ 0 w 512"/>
                <a:gd name="T15" fmla="*/ 276 h 276"/>
                <a:gd name="T16" fmla="*/ 508 w 512"/>
                <a:gd name="T17" fmla="*/ 276 h 276"/>
                <a:gd name="T18" fmla="*/ 511 w 512"/>
                <a:gd name="T19" fmla="*/ 275 h 276"/>
                <a:gd name="T20" fmla="*/ 512 w 512"/>
                <a:gd name="T21" fmla="*/ 272 h 276"/>
                <a:gd name="T22" fmla="*/ 512 w 512"/>
                <a:gd name="T23" fmla="*/ 272 h 276"/>
                <a:gd name="T24" fmla="*/ 511 w 512"/>
                <a:gd name="T25" fmla="*/ 269 h 276"/>
                <a:gd name="T26" fmla="*/ 508 w 512"/>
                <a:gd name="T27" fmla="*/ 268 h 276"/>
                <a:gd name="T28" fmla="*/ 8 w 512"/>
                <a:gd name="T29" fmla="*/ 268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2" h="276">
                  <a:moveTo>
                    <a:pt x="8" y="268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6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508" y="276"/>
                    <a:pt x="508" y="276"/>
                    <a:pt x="508" y="276"/>
                  </a:cubicBezTo>
                  <a:cubicBezTo>
                    <a:pt x="509" y="276"/>
                    <a:pt x="510" y="276"/>
                    <a:pt x="511" y="275"/>
                  </a:cubicBezTo>
                  <a:cubicBezTo>
                    <a:pt x="512" y="274"/>
                    <a:pt x="512" y="273"/>
                    <a:pt x="512" y="272"/>
                  </a:cubicBezTo>
                  <a:cubicBezTo>
                    <a:pt x="512" y="272"/>
                    <a:pt x="512" y="272"/>
                    <a:pt x="512" y="272"/>
                  </a:cubicBezTo>
                  <a:cubicBezTo>
                    <a:pt x="512" y="271"/>
                    <a:pt x="512" y="270"/>
                    <a:pt x="511" y="269"/>
                  </a:cubicBezTo>
                  <a:cubicBezTo>
                    <a:pt x="510" y="268"/>
                    <a:pt x="509" y="268"/>
                    <a:pt x="508" y="268"/>
                  </a:cubicBezTo>
                  <a:cubicBezTo>
                    <a:pt x="8" y="268"/>
                    <a:pt x="8" y="268"/>
                    <a:pt x="8" y="2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Group 32"/>
          <p:cNvGrpSpPr>
            <a:grpSpLocks noChangeAspect="1"/>
          </p:cNvGrpSpPr>
          <p:nvPr/>
        </p:nvGrpSpPr>
        <p:grpSpPr bwMode="auto">
          <a:xfrm>
            <a:off x="9260242" y="2534814"/>
            <a:ext cx="907980" cy="644666"/>
            <a:chOff x="4354" y="1098"/>
            <a:chExt cx="800" cy="568"/>
          </a:xfrm>
          <a:solidFill>
            <a:schemeClr val="bg1"/>
          </a:solidFill>
        </p:grpSpPr>
        <p:sp>
          <p:nvSpPr>
            <p:cNvPr id="31" name="Freeform 33"/>
            <p:cNvSpPr>
              <a:spLocks noEditPoints="1"/>
            </p:cNvSpPr>
            <p:nvPr/>
          </p:nvSpPr>
          <p:spPr bwMode="auto">
            <a:xfrm>
              <a:off x="4441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4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Freeform 34"/>
            <p:cNvSpPr>
              <a:spLocks noEditPoints="1"/>
            </p:cNvSpPr>
            <p:nvPr/>
          </p:nvSpPr>
          <p:spPr bwMode="auto">
            <a:xfrm>
              <a:off x="4354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3" name="Freeform 35"/>
            <p:cNvSpPr>
              <a:spLocks noEditPoints="1"/>
            </p:cNvSpPr>
            <p:nvPr/>
          </p:nvSpPr>
          <p:spPr bwMode="auto">
            <a:xfrm>
              <a:off x="4355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4" name="Freeform 36"/>
            <p:cNvSpPr>
              <a:spLocks/>
            </p:cNvSpPr>
            <p:nvPr/>
          </p:nvSpPr>
          <p:spPr bwMode="auto">
            <a:xfrm>
              <a:off x="4702" y="1225"/>
              <a:ext cx="50" cy="48"/>
            </a:xfrm>
            <a:custGeom>
              <a:avLst/>
              <a:gdLst>
                <a:gd name="T0" fmla="*/ 50 w 50"/>
                <a:gd name="T1" fmla="*/ 24 h 48"/>
                <a:gd name="T2" fmla="*/ 47 w 50"/>
                <a:gd name="T3" fmla="*/ 36 h 48"/>
                <a:gd name="T4" fmla="*/ 40 w 50"/>
                <a:gd name="T5" fmla="*/ 30 h 48"/>
                <a:gd name="T6" fmla="*/ 41 w 50"/>
                <a:gd name="T7" fmla="*/ 24 h 48"/>
                <a:gd name="T8" fmla="*/ 25 w 50"/>
                <a:gd name="T9" fmla="*/ 8 h 48"/>
                <a:gd name="T10" fmla="*/ 9 w 50"/>
                <a:gd name="T11" fmla="*/ 24 h 48"/>
                <a:gd name="T12" fmla="*/ 19 w 50"/>
                <a:gd name="T13" fmla="*/ 40 h 48"/>
                <a:gd name="T14" fmla="*/ 19 w 50"/>
                <a:gd name="T15" fmla="*/ 48 h 48"/>
                <a:gd name="T16" fmla="*/ 0 w 50"/>
                <a:gd name="T17" fmla="*/ 24 h 48"/>
                <a:gd name="T18" fmla="*/ 25 w 50"/>
                <a:gd name="T19" fmla="*/ 0 h 48"/>
                <a:gd name="T20" fmla="*/ 50 w 50"/>
                <a:gd name="T21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50" y="24"/>
                  </a:moveTo>
                  <a:cubicBezTo>
                    <a:pt x="50" y="29"/>
                    <a:pt x="48" y="33"/>
                    <a:pt x="47" y="36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1" y="28"/>
                    <a:pt x="41" y="26"/>
                    <a:pt x="41" y="24"/>
                  </a:cubicBezTo>
                  <a:cubicBezTo>
                    <a:pt x="41" y="15"/>
                    <a:pt x="34" y="8"/>
                    <a:pt x="25" y="8"/>
                  </a:cubicBezTo>
                  <a:cubicBezTo>
                    <a:pt x="16" y="8"/>
                    <a:pt x="9" y="15"/>
                    <a:pt x="9" y="24"/>
                  </a:cubicBezTo>
                  <a:cubicBezTo>
                    <a:pt x="9" y="31"/>
                    <a:pt x="13" y="37"/>
                    <a:pt x="19" y="40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8" y="45"/>
                    <a:pt x="0" y="36"/>
                    <a:pt x="0" y="24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5" name="Freeform 37"/>
            <p:cNvSpPr>
              <a:spLocks/>
            </p:cNvSpPr>
            <p:nvPr/>
          </p:nvSpPr>
          <p:spPr bwMode="auto">
            <a:xfrm>
              <a:off x="4682" y="1204"/>
              <a:ext cx="90" cy="90"/>
            </a:xfrm>
            <a:custGeom>
              <a:avLst/>
              <a:gdLst>
                <a:gd name="T0" fmla="*/ 45 w 90"/>
                <a:gd name="T1" fmla="*/ 0 h 90"/>
                <a:gd name="T2" fmla="*/ 0 w 90"/>
                <a:gd name="T3" fmla="*/ 45 h 90"/>
                <a:gd name="T4" fmla="*/ 39 w 90"/>
                <a:gd name="T5" fmla="*/ 90 h 90"/>
                <a:gd name="T6" fmla="*/ 39 w 90"/>
                <a:gd name="T7" fmla="*/ 82 h 90"/>
                <a:gd name="T8" fmla="*/ 8 w 90"/>
                <a:gd name="T9" fmla="*/ 45 h 90"/>
                <a:gd name="T10" fmla="*/ 45 w 90"/>
                <a:gd name="T11" fmla="*/ 9 h 90"/>
                <a:gd name="T12" fmla="*/ 82 w 90"/>
                <a:gd name="T13" fmla="*/ 45 h 90"/>
                <a:gd name="T14" fmla="*/ 75 w 90"/>
                <a:gd name="T15" fmla="*/ 66 h 90"/>
                <a:gd name="T16" fmla="*/ 81 w 90"/>
                <a:gd name="T17" fmla="*/ 72 h 90"/>
                <a:gd name="T18" fmla="*/ 90 w 90"/>
                <a:gd name="T19" fmla="*/ 45 h 90"/>
                <a:gd name="T20" fmla="*/ 45 w 90"/>
                <a:gd name="T2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" h="90">
                  <a:moveTo>
                    <a:pt x="45" y="0"/>
                  </a:moveTo>
                  <a:cubicBezTo>
                    <a:pt x="20" y="0"/>
                    <a:pt x="0" y="21"/>
                    <a:pt x="0" y="45"/>
                  </a:cubicBezTo>
                  <a:cubicBezTo>
                    <a:pt x="0" y="68"/>
                    <a:pt x="17" y="87"/>
                    <a:pt x="39" y="90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21" y="79"/>
                    <a:pt x="8" y="64"/>
                    <a:pt x="8" y="45"/>
                  </a:cubicBezTo>
                  <a:cubicBezTo>
                    <a:pt x="8" y="25"/>
                    <a:pt x="25" y="9"/>
                    <a:pt x="45" y="9"/>
                  </a:cubicBezTo>
                  <a:cubicBezTo>
                    <a:pt x="65" y="9"/>
                    <a:pt x="82" y="25"/>
                    <a:pt x="82" y="45"/>
                  </a:cubicBezTo>
                  <a:cubicBezTo>
                    <a:pt x="82" y="53"/>
                    <a:pt x="79" y="60"/>
                    <a:pt x="75" y="66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7" y="65"/>
                    <a:pt x="90" y="55"/>
                    <a:pt x="90" y="45"/>
                  </a:cubicBezTo>
                  <a:cubicBezTo>
                    <a:pt x="90" y="21"/>
                    <a:pt x="70" y="0"/>
                    <a:pt x="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6" name="Freeform 38"/>
            <p:cNvSpPr>
              <a:spLocks/>
            </p:cNvSpPr>
            <p:nvPr/>
          </p:nvSpPr>
          <p:spPr bwMode="auto">
            <a:xfrm>
              <a:off x="4727" y="1248"/>
              <a:ext cx="99" cy="167"/>
            </a:xfrm>
            <a:custGeom>
              <a:avLst/>
              <a:gdLst>
                <a:gd name="T0" fmla="*/ 0 w 99"/>
                <a:gd name="T1" fmla="*/ 1 h 167"/>
                <a:gd name="T2" fmla="*/ 0 w 99"/>
                <a:gd name="T3" fmla="*/ 1 h 167"/>
                <a:gd name="T4" fmla="*/ 0 w 99"/>
                <a:gd name="T5" fmla="*/ 143 h 167"/>
                <a:gd name="T6" fmla="*/ 0 w 99"/>
                <a:gd name="T7" fmla="*/ 143 h 167"/>
                <a:gd name="T8" fmla="*/ 1 w 99"/>
                <a:gd name="T9" fmla="*/ 143 h 167"/>
                <a:gd name="T10" fmla="*/ 1 w 99"/>
                <a:gd name="T11" fmla="*/ 143 h 167"/>
                <a:gd name="T12" fmla="*/ 29 w 99"/>
                <a:gd name="T13" fmla="*/ 119 h 167"/>
                <a:gd name="T14" fmla="*/ 29 w 99"/>
                <a:gd name="T15" fmla="*/ 119 h 167"/>
                <a:gd name="T16" fmla="*/ 29 w 99"/>
                <a:gd name="T17" fmla="*/ 119 h 167"/>
                <a:gd name="T18" fmla="*/ 30 w 99"/>
                <a:gd name="T19" fmla="*/ 119 h 167"/>
                <a:gd name="T20" fmla="*/ 47 w 99"/>
                <a:gd name="T21" fmla="*/ 163 h 167"/>
                <a:gd name="T22" fmla="*/ 50 w 99"/>
                <a:gd name="T23" fmla="*/ 166 h 167"/>
                <a:gd name="T24" fmla="*/ 54 w 99"/>
                <a:gd name="T25" fmla="*/ 166 h 167"/>
                <a:gd name="T26" fmla="*/ 76 w 99"/>
                <a:gd name="T27" fmla="*/ 157 h 167"/>
                <a:gd name="T28" fmla="*/ 79 w 99"/>
                <a:gd name="T29" fmla="*/ 155 h 167"/>
                <a:gd name="T30" fmla="*/ 79 w 99"/>
                <a:gd name="T31" fmla="*/ 151 h 167"/>
                <a:gd name="T32" fmla="*/ 61 w 99"/>
                <a:gd name="T33" fmla="*/ 107 h 167"/>
                <a:gd name="T34" fmla="*/ 61 w 99"/>
                <a:gd name="T35" fmla="*/ 106 h 167"/>
                <a:gd name="T36" fmla="*/ 61 w 99"/>
                <a:gd name="T37" fmla="*/ 106 h 167"/>
                <a:gd name="T38" fmla="*/ 62 w 99"/>
                <a:gd name="T39" fmla="*/ 106 h 167"/>
                <a:gd name="T40" fmla="*/ 98 w 99"/>
                <a:gd name="T41" fmla="*/ 104 h 167"/>
                <a:gd name="T42" fmla="*/ 99 w 99"/>
                <a:gd name="T43" fmla="*/ 104 h 167"/>
                <a:gd name="T44" fmla="*/ 99 w 99"/>
                <a:gd name="T45" fmla="*/ 104 h 167"/>
                <a:gd name="T46" fmla="*/ 99 w 99"/>
                <a:gd name="T47" fmla="*/ 103 h 167"/>
                <a:gd name="T48" fmla="*/ 1 w 99"/>
                <a:gd name="T49" fmla="*/ 1 h 167"/>
                <a:gd name="T50" fmla="*/ 0 w 99"/>
                <a:gd name="T51" fmla="*/ 1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9" h="167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30" y="119"/>
                    <a:pt x="30" y="119"/>
                  </a:cubicBezTo>
                  <a:cubicBezTo>
                    <a:pt x="47" y="163"/>
                    <a:pt x="47" y="163"/>
                    <a:pt x="47" y="163"/>
                  </a:cubicBezTo>
                  <a:cubicBezTo>
                    <a:pt x="48" y="164"/>
                    <a:pt x="49" y="165"/>
                    <a:pt x="50" y="166"/>
                  </a:cubicBezTo>
                  <a:cubicBezTo>
                    <a:pt x="52" y="167"/>
                    <a:pt x="53" y="167"/>
                    <a:pt x="54" y="166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7" y="157"/>
                    <a:pt x="78" y="156"/>
                    <a:pt x="79" y="155"/>
                  </a:cubicBezTo>
                  <a:cubicBezTo>
                    <a:pt x="79" y="153"/>
                    <a:pt x="79" y="152"/>
                    <a:pt x="79" y="15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2" y="106"/>
                    <a:pt x="62" y="106"/>
                  </a:cubicBezTo>
                  <a:cubicBezTo>
                    <a:pt x="98" y="104"/>
                    <a:pt x="98" y="104"/>
                    <a:pt x="98" y="104"/>
                  </a:cubicBezTo>
                  <a:cubicBezTo>
                    <a:pt x="98" y="104"/>
                    <a:pt x="98" y="104"/>
                    <a:pt x="99" y="104"/>
                  </a:cubicBezTo>
                  <a:cubicBezTo>
                    <a:pt x="99" y="104"/>
                    <a:pt x="99" y="104"/>
                    <a:pt x="99" y="104"/>
                  </a:cubicBezTo>
                  <a:cubicBezTo>
                    <a:pt x="99" y="104"/>
                    <a:pt x="99" y="103"/>
                    <a:pt x="99" y="10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Group 121"/>
          <p:cNvGrpSpPr>
            <a:grpSpLocks noChangeAspect="1"/>
          </p:cNvGrpSpPr>
          <p:nvPr/>
        </p:nvGrpSpPr>
        <p:grpSpPr bwMode="auto">
          <a:xfrm>
            <a:off x="1775645" y="2526011"/>
            <a:ext cx="754758" cy="642396"/>
            <a:chOff x="515" y="3088"/>
            <a:chExt cx="665" cy="566"/>
          </a:xfrm>
          <a:solidFill>
            <a:schemeClr val="bg1"/>
          </a:solidFill>
        </p:grpSpPr>
        <p:sp>
          <p:nvSpPr>
            <p:cNvPr id="38" name="Freeform 122"/>
            <p:cNvSpPr>
              <a:spLocks/>
            </p:cNvSpPr>
            <p:nvPr/>
          </p:nvSpPr>
          <p:spPr bwMode="auto">
            <a:xfrm>
              <a:off x="706" y="3550"/>
              <a:ext cx="283" cy="104"/>
            </a:xfrm>
            <a:custGeom>
              <a:avLst/>
              <a:gdLst>
                <a:gd name="T0" fmla="*/ 269 w 340"/>
                <a:gd name="T1" fmla="*/ 71 h 125"/>
                <a:gd name="T2" fmla="*/ 269 w 340"/>
                <a:gd name="T3" fmla="*/ 12 h 125"/>
                <a:gd name="T4" fmla="*/ 266 w 340"/>
                <a:gd name="T5" fmla="*/ 3 h 125"/>
                <a:gd name="T6" fmla="*/ 257 w 340"/>
                <a:gd name="T7" fmla="*/ 0 h 125"/>
                <a:gd name="T8" fmla="*/ 83 w 340"/>
                <a:gd name="T9" fmla="*/ 0 h 125"/>
                <a:gd name="T10" fmla="*/ 74 w 340"/>
                <a:gd name="T11" fmla="*/ 3 h 125"/>
                <a:gd name="T12" fmla="*/ 71 w 340"/>
                <a:gd name="T13" fmla="*/ 12 h 125"/>
                <a:gd name="T14" fmla="*/ 71 w 340"/>
                <a:gd name="T15" fmla="*/ 71 h 125"/>
                <a:gd name="T16" fmla="*/ 2 w 340"/>
                <a:gd name="T17" fmla="*/ 108 h 125"/>
                <a:gd name="T18" fmla="*/ 1 w 340"/>
                <a:gd name="T19" fmla="*/ 110 h 125"/>
                <a:gd name="T20" fmla="*/ 0 w 340"/>
                <a:gd name="T21" fmla="*/ 112 h 125"/>
                <a:gd name="T22" fmla="*/ 0 w 340"/>
                <a:gd name="T23" fmla="*/ 120 h 125"/>
                <a:gd name="T24" fmla="*/ 1 w 340"/>
                <a:gd name="T25" fmla="*/ 124 h 125"/>
                <a:gd name="T26" fmla="*/ 5 w 340"/>
                <a:gd name="T27" fmla="*/ 125 h 125"/>
                <a:gd name="T28" fmla="*/ 335 w 340"/>
                <a:gd name="T29" fmla="*/ 125 h 125"/>
                <a:gd name="T30" fmla="*/ 339 w 340"/>
                <a:gd name="T31" fmla="*/ 124 h 125"/>
                <a:gd name="T32" fmla="*/ 340 w 340"/>
                <a:gd name="T33" fmla="*/ 120 h 125"/>
                <a:gd name="T34" fmla="*/ 340 w 340"/>
                <a:gd name="T35" fmla="*/ 112 h 125"/>
                <a:gd name="T36" fmla="*/ 339 w 340"/>
                <a:gd name="T37" fmla="*/ 110 h 125"/>
                <a:gd name="T38" fmla="*/ 338 w 340"/>
                <a:gd name="T39" fmla="*/ 108 h 125"/>
                <a:gd name="T40" fmla="*/ 269 w 340"/>
                <a:gd name="T41" fmla="*/ 7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0" h="125">
                  <a:moveTo>
                    <a:pt x="269" y="71"/>
                  </a:moveTo>
                  <a:cubicBezTo>
                    <a:pt x="269" y="12"/>
                    <a:pt x="269" y="12"/>
                    <a:pt x="269" y="12"/>
                  </a:cubicBezTo>
                  <a:cubicBezTo>
                    <a:pt x="269" y="9"/>
                    <a:pt x="268" y="6"/>
                    <a:pt x="266" y="3"/>
                  </a:cubicBezTo>
                  <a:cubicBezTo>
                    <a:pt x="263" y="1"/>
                    <a:pt x="260" y="0"/>
                    <a:pt x="257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0" y="0"/>
                    <a:pt x="77" y="1"/>
                    <a:pt x="74" y="3"/>
                  </a:cubicBezTo>
                  <a:cubicBezTo>
                    <a:pt x="72" y="6"/>
                    <a:pt x="71" y="9"/>
                    <a:pt x="71" y="12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2" y="109"/>
                    <a:pt x="1" y="109"/>
                    <a:pt x="1" y="110"/>
                  </a:cubicBezTo>
                  <a:cubicBezTo>
                    <a:pt x="0" y="111"/>
                    <a:pt x="0" y="111"/>
                    <a:pt x="0" y="11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2"/>
                    <a:pt x="1" y="123"/>
                    <a:pt x="1" y="124"/>
                  </a:cubicBezTo>
                  <a:cubicBezTo>
                    <a:pt x="2" y="124"/>
                    <a:pt x="3" y="125"/>
                    <a:pt x="5" y="125"/>
                  </a:cubicBezTo>
                  <a:cubicBezTo>
                    <a:pt x="335" y="125"/>
                    <a:pt x="335" y="125"/>
                    <a:pt x="335" y="125"/>
                  </a:cubicBezTo>
                  <a:cubicBezTo>
                    <a:pt x="337" y="125"/>
                    <a:pt x="338" y="124"/>
                    <a:pt x="339" y="124"/>
                  </a:cubicBezTo>
                  <a:cubicBezTo>
                    <a:pt x="339" y="123"/>
                    <a:pt x="340" y="122"/>
                    <a:pt x="340" y="120"/>
                  </a:cubicBezTo>
                  <a:cubicBezTo>
                    <a:pt x="340" y="112"/>
                    <a:pt x="340" y="112"/>
                    <a:pt x="340" y="112"/>
                  </a:cubicBezTo>
                  <a:cubicBezTo>
                    <a:pt x="340" y="111"/>
                    <a:pt x="340" y="111"/>
                    <a:pt x="339" y="110"/>
                  </a:cubicBezTo>
                  <a:cubicBezTo>
                    <a:pt x="339" y="109"/>
                    <a:pt x="338" y="109"/>
                    <a:pt x="338" y="108"/>
                  </a:cubicBezTo>
                  <a:lnTo>
                    <a:pt x="269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9" name="Freeform 123"/>
            <p:cNvSpPr>
              <a:spLocks noEditPoints="1"/>
            </p:cNvSpPr>
            <p:nvPr/>
          </p:nvSpPr>
          <p:spPr bwMode="auto">
            <a:xfrm>
              <a:off x="515" y="3088"/>
              <a:ext cx="665" cy="449"/>
            </a:xfrm>
            <a:custGeom>
              <a:avLst/>
              <a:gdLst>
                <a:gd name="T0" fmla="*/ 791 w 800"/>
                <a:gd name="T1" fmla="*/ 9 h 539"/>
                <a:gd name="T2" fmla="*/ 770 w 800"/>
                <a:gd name="T3" fmla="*/ 0 h 539"/>
                <a:gd name="T4" fmla="*/ 30 w 800"/>
                <a:gd name="T5" fmla="*/ 0 h 539"/>
                <a:gd name="T6" fmla="*/ 9 w 800"/>
                <a:gd name="T7" fmla="*/ 9 h 539"/>
                <a:gd name="T8" fmla="*/ 0 w 800"/>
                <a:gd name="T9" fmla="*/ 30 h 539"/>
                <a:gd name="T10" fmla="*/ 0 w 800"/>
                <a:gd name="T11" fmla="*/ 509 h 539"/>
                <a:gd name="T12" fmla="*/ 9 w 800"/>
                <a:gd name="T13" fmla="*/ 530 h 539"/>
                <a:gd name="T14" fmla="*/ 30 w 800"/>
                <a:gd name="T15" fmla="*/ 539 h 539"/>
                <a:gd name="T16" fmla="*/ 770 w 800"/>
                <a:gd name="T17" fmla="*/ 539 h 539"/>
                <a:gd name="T18" fmla="*/ 791 w 800"/>
                <a:gd name="T19" fmla="*/ 530 h 539"/>
                <a:gd name="T20" fmla="*/ 800 w 800"/>
                <a:gd name="T21" fmla="*/ 509 h 539"/>
                <a:gd name="T22" fmla="*/ 800 w 800"/>
                <a:gd name="T23" fmla="*/ 30 h 539"/>
                <a:gd name="T24" fmla="*/ 791 w 800"/>
                <a:gd name="T25" fmla="*/ 9 h 539"/>
                <a:gd name="T26" fmla="*/ 400 w 800"/>
                <a:gd name="T27" fmla="*/ 526 h 539"/>
                <a:gd name="T28" fmla="*/ 387 w 800"/>
                <a:gd name="T29" fmla="*/ 513 h 539"/>
                <a:gd name="T30" fmla="*/ 400 w 800"/>
                <a:gd name="T31" fmla="*/ 500 h 539"/>
                <a:gd name="T32" fmla="*/ 413 w 800"/>
                <a:gd name="T33" fmla="*/ 513 h 539"/>
                <a:gd name="T34" fmla="*/ 400 w 800"/>
                <a:gd name="T35" fmla="*/ 526 h 539"/>
                <a:gd name="T36" fmla="*/ 748 w 800"/>
                <a:gd name="T37" fmla="*/ 487 h 539"/>
                <a:gd name="T38" fmla="*/ 52 w 800"/>
                <a:gd name="T39" fmla="*/ 487 h 539"/>
                <a:gd name="T40" fmla="*/ 52 w 800"/>
                <a:gd name="T41" fmla="*/ 52 h 539"/>
                <a:gd name="T42" fmla="*/ 748 w 800"/>
                <a:gd name="T43" fmla="*/ 52 h 539"/>
                <a:gd name="T44" fmla="*/ 748 w 800"/>
                <a:gd name="T45" fmla="*/ 487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00" h="539">
                  <a:moveTo>
                    <a:pt x="791" y="9"/>
                  </a:moveTo>
                  <a:cubicBezTo>
                    <a:pt x="785" y="3"/>
                    <a:pt x="778" y="0"/>
                    <a:pt x="77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2" y="0"/>
                    <a:pt x="15" y="3"/>
                    <a:pt x="9" y="9"/>
                  </a:cubicBezTo>
                  <a:cubicBezTo>
                    <a:pt x="3" y="15"/>
                    <a:pt x="0" y="23"/>
                    <a:pt x="0" y="30"/>
                  </a:cubicBezTo>
                  <a:cubicBezTo>
                    <a:pt x="0" y="509"/>
                    <a:pt x="0" y="509"/>
                    <a:pt x="0" y="509"/>
                  </a:cubicBezTo>
                  <a:cubicBezTo>
                    <a:pt x="0" y="517"/>
                    <a:pt x="3" y="525"/>
                    <a:pt x="9" y="530"/>
                  </a:cubicBezTo>
                  <a:cubicBezTo>
                    <a:pt x="15" y="536"/>
                    <a:pt x="22" y="539"/>
                    <a:pt x="30" y="539"/>
                  </a:cubicBezTo>
                  <a:cubicBezTo>
                    <a:pt x="770" y="539"/>
                    <a:pt x="770" y="539"/>
                    <a:pt x="770" y="539"/>
                  </a:cubicBezTo>
                  <a:cubicBezTo>
                    <a:pt x="778" y="539"/>
                    <a:pt x="785" y="536"/>
                    <a:pt x="791" y="530"/>
                  </a:cubicBezTo>
                  <a:cubicBezTo>
                    <a:pt x="797" y="525"/>
                    <a:pt x="800" y="517"/>
                    <a:pt x="800" y="509"/>
                  </a:cubicBezTo>
                  <a:cubicBezTo>
                    <a:pt x="800" y="30"/>
                    <a:pt x="800" y="30"/>
                    <a:pt x="800" y="30"/>
                  </a:cubicBezTo>
                  <a:cubicBezTo>
                    <a:pt x="800" y="23"/>
                    <a:pt x="797" y="15"/>
                    <a:pt x="791" y="9"/>
                  </a:cubicBezTo>
                  <a:close/>
                  <a:moveTo>
                    <a:pt x="400" y="526"/>
                  </a:moveTo>
                  <a:cubicBezTo>
                    <a:pt x="393" y="526"/>
                    <a:pt x="387" y="521"/>
                    <a:pt x="387" y="513"/>
                  </a:cubicBezTo>
                  <a:cubicBezTo>
                    <a:pt x="387" y="506"/>
                    <a:pt x="393" y="500"/>
                    <a:pt x="400" y="500"/>
                  </a:cubicBezTo>
                  <a:cubicBezTo>
                    <a:pt x="407" y="500"/>
                    <a:pt x="413" y="506"/>
                    <a:pt x="413" y="513"/>
                  </a:cubicBezTo>
                  <a:cubicBezTo>
                    <a:pt x="413" y="521"/>
                    <a:pt x="407" y="526"/>
                    <a:pt x="400" y="526"/>
                  </a:cubicBezTo>
                  <a:close/>
                  <a:moveTo>
                    <a:pt x="748" y="487"/>
                  </a:moveTo>
                  <a:cubicBezTo>
                    <a:pt x="52" y="487"/>
                    <a:pt x="52" y="487"/>
                    <a:pt x="52" y="487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748" y="52"/>
                    <a:pt x="748" y="52"/>
                    <a:pt x="748" y="52"/>
                  </a:cubicBezTo>
                  <a:lnTo>
                    <a:pt x="748" y="4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Freeform 124"/>
            <p:cNvSpPr>
              <a:spLocks/>
            </p:cNvSpPr>
            <p:nvPr/>
          </p:nvSpPr>
          <p:spPr bwMode="auto">
            <a:xfrm>
              <a:off x="646" y="3459"/>
              <a:ext cx="56" cy="9"/>
            </a:xfrm>
            <a:custGeom>
              <a:avLst/>
              <a:gdLst>
                <a:gd name="T0" fmla="*/ 6 w 67"/>
                <a:gd name="T1" fmla="*/ 0 h 11"/>
                <a:gd name="T2" fmla="*/ 2 w 67"/>
                <a:gd name="T3" fmla="*/ 2 h 11"/>
                <a:gd name="T4" fmla="*/ 0 w 67"/>
                <a:gd name="T5" fmla="*/ 6 h 11"/>
                <a:gd name="T6" fmla="*/ 0 w 67"/>
                <a:gd name="T7" fmla="*/ 11 h 11"/>
                <a:gd name="T8" fmla="*/ 67 w 67"/>
                <a:gd name="T9" fmla="*/ 11 h 11"/>
                <a:gd name="T10" fmla="*/ 67 w 67"/>
                <a:gd name="T11" fmla="*/ 6 h 11"/>
                <a:gd name="T12" fmla="*/ 65 w 67"/>
                <a:gd name="T13" fmla="*/ 2 h 11"/>
                <a:gd name="T14" fmla="*/ 61 w 67"/>
                <a:gd name="T15" fmla="*/ 0 h 11"/>
                <a:gd name="T16" fmla="*/ 6 w 67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1">
                  <a:moveTo>
                    <a:pt x="6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1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" name="Freeform 125"/>
            <p:cNvSpPr>
              <a:spLocks/>
            </p:cNvSpPr>
            <p:nvPr/>
          </p:nvSpPr>
          <p:spPr bwMode="auto">
            <a:xfrm>
              <a:off x="715" y="3395"/>
              <a:ext cx="55" cy="73"/>
            </a:xfrm>
            <a:custGeom>
              <a:avLst/>
              <a:gdLst>
                <a:gd name="T0" fmla="*/ 6 w 67"/>
                <a:gd name="T1" fmla="*/ 0 h 88"/>
                <a:gd name="T2" fmla="*/ 2 w 67"/>
                <a:gd name="T3" fmla="*/ 1 h 88"/>
                <a:gd name="T4" fmla="*/ 0 w 67"/>
                <a:gd name="T5" fmla="*/ 6 h 88"/>
                <a:gd name="T6" fmla="*/ 0 w 67"/>
                <a:gd name="T7" fmla="*/ 88 h 88"/>
                <a:gd name="T8" fmla="*/ 67 w 67"/>
                <a:gd name="T9" fmla="*/ 88 h 88"/>
                <a:gd name="T10" fmla="*/ 67 w 67"/>
                <a:gd name="T11" fmla="*/ 6 h 88"/>
                <a:gd name="T12" fmla="*/ 65 w 67"/>
                <a:gd name="T13" fmla="*/ 1 h 88"/>
                <a:gd name="T14" fmla="*/ 61 w 67"/>
                <a:gd name="T15" fmla="*/ 0 h 88"/>
                <a:gd name="T16" fmla="*/ 6 w 67"/>
                <a:gd name="T1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8">
                  <a:moveTo>
                    <a:pt x="6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" name="Freeform 126"/>
            <p:cNvSpPr>
              <a:spLocks/>
            </p:cNvSpPr>
            <p:nvPr/>
          </p:nvSpPr>
          <p:spPr bwMode="auto">
            <a:xfrm>
              <a:off x="783" y="3368"/>
              <a:ext cx="55" cy="100"/>
            </a:xfrm>
            <a:custGeom>
              <a:avLst/>
              <a:gdLst>
                <a:gd name="T0" fmla="*/ 6 w 67"/>
                <a:gd name="T1" fmla="*/ 0 h 120"/>
                <a:gd name="T2" fmla="*/ 2 w 67"/>
                <a:gd name="T3" fmla="*/ 2 h 120"/>
                <a:gd name="T4" fmla="*/ 0 w 67"/>
                <a:gd name="T5" fmla="*/ 6 h 120"/>
                <a:gd name="T6" fmla="*/ 0 w 67"/>
                <a:gd name="T7" fmla="*/ 120 h 120"/>
                <a:gd name="T8" fmla="*/ 67 w 67"/>
                <a:gd name="T9" fmla="*/ 120 h 120"/>
                <a:gd name="T10" fmla="*/ 67 w 67"/>
                <a:gd name="T11" fmla="*/ 6 h 120"/>
                <a:gd name="T12" fmla="*/ 65 w 67"/>
                <a:gd name="T13" fmla="*/ 2 h 120"/>
                <a:gd name="T14" fmla="*/ 61 w 67"/>
                <a:gd name="T15" fmla="*/ 0 h 120"/>
                <a:gd name="T16" fmla="*/ 6 w 67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0">
                  <a:moveTo>
                    <a:pt x="6" y="0"/>
                  </a:moveTo>
                  <a:cubicBezTo>
                    <a:pt x="4" y="0"/>
                    <a:pt x="3" y="0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" name="Freeform 127"/>
            <p:cNvSpPr>
              <a:spLocks/>
            </p:cNvSpPr>
            <p:nvPr/>
          </p:nvSpPr>
          <p:spPr bwMode="auto">
            <a:xfrm>
              <a:off x="851" y="3379"/>
              <a:ext cx="56" cy="89"/>
            </a:xfrm>
            <a:custGeom>
              <a:avLst/>
              <a:gdLst>
                <a:gd name="T0" fmla="*/ 6 w 67"/>
                <a:gd name="T1" fmla="*/ 0 h 107"/>
                <a:gd name="T2" fmla="*/ 2 w 67"/>
                <a:gd name="T3" fmla="*/ 2 h 107"/>
                <a:gd name="T4" fmla="*/ 0 w 67"/>
                <a:gd name="T5" fmla="*/ 6 h 107"/>
                <a:gd name="T6" fmla="*/ 0 w 67"/>
                <a:gd name="T7" fmla="*/ 107 h 107"/>
                <a:gd name="T8" fmla="*/ 67 w 67"/>
                <a:gd name="T9" fmla="*/ 107 h 107"/>
                <a:gd name="T10" fmla="*/ 67 w 67"/>
                <a:gd name="T11" fmla="*/ 6 h 107"/>
                <a:gd name="T12" fmla="*/ 65 w 67"/>
                <a:gd name="T13" fmla="*/ 2 h 107"/>
                <a:gd name="T14" fmla="*/ 61 w 67"/>
                <a:gd name="T15" fmla="*/ 0 h 107"/>
                <a:gd name="T16" fmla="*/ 6 w 67"/>
                <a:gd name="T1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07">
                  <a:moveTo>
                    <a:pt x="6" y="0"/>
                  </a:move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" name="Freeform 128"/>
            <p:cNvSpPr>
              <a:spLocks/>
            </p:cNvSpPr>
            <p:nvPr/>
          </p:nvSpPr>
          <p:spPr bwMode="auto">
            <a:xfrm>
              <a:off x="919" y="3337"/>
              <a:ext cx="56" cy="131"/>
            </a:xfrm>
            <a:custGeom>
              <a:avLst/>
              <a:gdLst>
                <a:gd name="T0" fmla="*/ 6 w 67"/>
                <a:gd name="T1" fmla="*/ 0 h 158"/>
                <a:gd name="T2" fmla="*/ 2 w 67"/>
                <a:gd name="T3" fmla="*/ 1 h 158"/>
                <a:gd name="T4" fmla="*/ 0 w 67"/>
                <a:gd name="T5" fmla="*/ 6 h 158"/>
                <a:gd name="T6" fmla="*/ 0 w 67"/>
                <a:gd name="T7" fmla="*/ 158 h 158"/>
                <a:gd name="T8" fmla="*/ 67 w 67"/>
                <a:gd name="T9" fmla="*/ 158 h 158"/>
                <a:gd name="T10" fmla="*/ 67 w 67"/>
                <a:gd name="T11" fmla="*/ 6 h 158"/>
                <a:gd name="T12" fmla="*/ 65 w 67"/>
                <a:gd name="T13" fmla="*/ 1 h 158"/>
                <a:gd name="T14" fmla="*/ 61 w 67"/>
                <a:gd name="T15" fmla="*/ 0 h 158"/>
                <a:gd name="T16" fmla="*/ 6 w 67"/>
                <a:gd name="T1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58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67" y="158"/>
                    <a:pt x="67" y="158"/>
                    <a:pt x="67" y="15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" name="Freeform 129"/>
            <p:cNvSpPr>
              <a:spLocks/>
            </p:cNvSpPr>
            <p:nvPr/>
          </p:nvSpPr>
          <p:spPr bwMode="auto">
            <a:xfrm>
              <a:off x="987" y="3284"/>
              <a:ext cx="56" cy="184"/>
            </a:xfrm>
            <a:custGeom>
              <a:avLst/>
              <a:gdLst>
                <a:gd name="T0" fmla="*/ 6 w 67"/>
                <a:gd name="T1" fmla="*/ 0 h 222"/>
                <a:gd name="T2" fmla="*/ 2 w 67"/>
                <a:gd name="T3" fmla="*/ 1 h 222"/>
                <a:gd name="T4" fmla="*/ 0 w 67"/>
                <a:gd name="T5" fmla="*/ 6 h 222"/>
                <a:gd name="T6" fmla="*/ 0 w 67"/>
                <a:gd name="T7" fmla="*/ 222 h 222"/>
                <a:gd name="T8" fmla="*/ 67 w 67"/>
                <a:gd name="T9" fmla="*/ 222 h 222"/>
                <a:gd name="T10" fmla="*/ 67 w 67"/>
                <a:gd name="T11" fmla="*/ 6 h 222"/>
                <a:gd name="T12" fmla="*/ 65 w 67"/>
                <a:gd name="T13" fmla="*/ 1 h 222"/>
                <a:gd name="T14" fmla="*/ 61 w 67"/>
                <a:gd name="T15" fmla="*/ 0 h 222"/>
                <a:gd name="T16" fmla="*/ 6 w 67"/>
                <a:gd name="T17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222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1" y="3"/>
                    <a:pt x="0" y="4"/>
                    <a:pt x="0" y="6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67" y="222"/>
                    <a:pt x="67" y="222"/>
                    <a:pt x="67" y="222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" name="Freeform 130"/>
            <p:cNvSpPr>
              <a:spLocks/>
            </p:cNvSpPr>
            <p:nvPr/>
          </p:nvSpPr>
          <p:spPr bwMode="auto">
            <a:xfrm>
              <a:off x="610" y="3178"/>
              <a:ext cx="475" cy="289"/>
            </a:xfrm>
            <a:custGeom>
              <a:avLst/>
              <a:gdLst>
                <a:gd name="T0" fmla="*/ 572 w 572"/>
                <a:gd name="T1" fmla="*/ 7 h 347"/>
                <a:gd name="T2" fmla="*/ 571 w 572"/>
                <a:gd name="T3" fmla="*/ 2 h 347"/>
                <a:gd name="T4" fmla="*/ 567 w 572"/>
                <a:gd name="T5" fmla="*/ 1 h 347"/>
                <a:gd name="T6" fmla="*/ 500 w 572"/>
                <a:gd name="T7" fmla="*/ 20 h 347"/>
                <a:gd name="T8" fmla="*/ 497 w 572"/>
                <a:gd name="T9" fmla="*/ 23 h 347"/>
                <a:gd name="T10" fmla="*/ 498 w 572"/>
                <a:gd name="T11" fmla="*/ 27 h 347"/>
                <a:gd name="T12" fmla="*/ 506 w 572"/>
                <a:gd name="T13" fmla="*/ 37 h 347"/>
                <a:gd name="T14" fmla="*/ 302 w 572"/>
                <a:gd name="T15" fmla="*/ 196 h 347"/>
                <a:gd name="T16" fmla="*/ 190 w 572"/>
                <a:gd name="T17" fmla="*/ 148 h 347"/>
                <a:gd name="T18" fmla="*/ 2 w 572"/>
                <a:gd name="T19" fmla="*/ 327 h 347"/>
                <a:gd name="T20" fmla="*/ 0 w 572"/>
                <a:gd name="T21" fmla="*/ 331 h 347"/>
                <a:gd name="T22" fmla="*/ 2 w 572"/>
                <a:gd name="T23" fmla="*/ 336 h 347"/>
                <a:gd name="T24" fmla="*/ 10 w 572"/>
                <a:gd name="T25" fmla="*/ 345 h 347"/>
                <a:gd name="T26" fmla="*/ 15 w 572"/>
                <a:gd name="T27" fmla="*/ 347 h 347"/>
                <a:gd name="T28" fmla="*/ 19 w 572"/>
                <a:gd name="T29" fmla="*/ 345 h 347"/>
                <a:gd name="T30" fmla="*/ 195 w 572"/>
                <a:gd name="T31" fmla="*/ 178 h 347"/>
                <a:gd name="T32" fmla="*/ 306 w 572"/>
                <a:gd name="T33" fmla="*/ 225 h 347"/>
                <a:gd name="T34" fmla="*/ 521 w 572"/>
                <a:gd name="T35" fmla="*/ 57 h 347"/>
                <a:gd name="T36" fmla="*/ 529 w 572"/>
                <a:gd name="T37" fmla="*/ 68 h 347"/>
                <a:gd name="T38" fmla="*/ 533 w 572"/>
                <a:gd name="T39" fmla="*/ 69 h 347"/>
                <a:gd name="T40" fmla="*/ 536 w 572"/>
                <a:gd name="T41" fmla="*/ 67 h 347"/>
                <a:gd name="T42" fmla="*/ 572 w 572"/>
                <a:gd name="T43" fmla="*/ 7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72" h="347">
                  <a:moveTo>
                    <a:pt x="572" y="7"/>
                  </a:moveTo>
                  <a:cubicBezTo>
                    <a:pt x="572" y="5"/>
                    <a:pt x="572" y="4"/>
                    <a:pt x="571" y="2"/>
                  </a:cubicBezTo>
                  <a:cubicBezTo>
                    <a:pt x="570" y="1"/>
                    <a:pt x="568" y="0"/>
                    <a:pt x="567" y="1"/>
                  </a:cubicBezTo>
                  <a:cubicBezTo>
                    <a:pt x="500" y="20"/>
                    <a:pt x="500" y="20"/>
                    <a:pt x="500" y="20"/>
                  </a:cubicBezTo>
                  <a:cubicBezTo>
                    <a:pt x="498" y="21"/>
                    <a:pt x="497" y="22"/>
                    <a:pt x="497" y="23"/>
                  </a:cubicBezTo>
                  <a:cubicBezTo>
                    <a:pt x="496" y="25"/>
                    <a:pt x="497" y="26"/>
                    <a:pt x="498" y="27"/>
                  </a:cubicBezTo>
                  <a:cubicBezTo>
                    <a:pt x="506" y="37"/>
                    <a:pt x="506" y="37"/>
                    <a:pt x="506" y="37"/>
                  </a:cubicBezTo>
                  <a:cubicBezTo>
                    <a:pt x="302" y="196"/>
                    <a:pt x="302" y="196"/>
                    <a:pt x="302" y="196"/>
                  </a:cubicBezTo>
                  <a:cubicBezTo>
                    <a:pt x="190" y="148"/>
                    <a:pt x="190" y="148"/>
                    <a:pt x="190" y="148"/>
                  </a:cubicBezTo>
                  <a:cubicBezTo>
                    <a:pt x="2" y="327"/>
                    <a:pt x="2" y="327"/>
                    <a:pt x="2" y="327"/>
                  </a:cubicBezTo>
                  <a:cubicBezTo>
                    <a:pt x="1" y="328"/>
                    <a:pt x="0" y="329"/>
                    <a:pt x="0" y="331"/>
                  </a:cubicBezTo>
                  <a:cubicBezTo>
                    <a:pt x="0" y="333"/>
                    <a:pt x="0" y="334"/>
                    <a:pt x="2" y="336"/>
                  </a:cubicBezTo>
                  <a:cubicBezTo>
                    <a:pt x="10" y="345"/>
                    <a:pt x="10" y="345"/>
                    <a:pt x="10" y="345"/>
                  </a:cubicBezTo>
                  <a:cubicBezTo>
                    <a:pt x="11" y="346"/>
                    <a:pt x="13" y="347"/>
                    <a:pt x="15" y="347"/>
                  </a:cubicBezTo>
                  <a:cubicBezTo>
                    <a:pt x="16" y="347"/>
                    <a:pt x="18" y="346"/>
                    <a:pt x="19" y="345"/>
                  </a:cubicBezTo>
                  <a:cubicBezTo>
                    <a:pt x="195" y="178"/>
                    <a:pt x="195" y="178"/>
                    <a:pt x="195" y="178"/>
                  </a:cubicBezTo>
                  <a:cubicBezTo>
                    <a:pt x="306" y="225"/>
                    <a:pt x="306" y="225"/>
                    <a:pt x="306" y="225"/>
                  </a:cubicBezTo>
                  <a:cubicBezTo>
                    <a:pt x="521" y="57"/>
                    <a:pt x="521" y="57"/>
                    <a:pt x="521" y="57"/>
                  </a:cubicBezTo>
                  <a:cubicBezTo>
                    <a:pt x="529" y="68"/>
                    <a:pt x="529" y="68"/>
                    <a:pt x="529" y="68"/>
                  </a:cubicBezTo>
                  <a:cubicBezTo>
                    <a:pt x="530" y="69"/>
                    <a:pt x="531" y="69"/>
                    <a:pt x="533" y="69"/>
                  </a:cubicBezTo>
                  <a:cubicBezTo>
                    <a:pt x="534" y="69"/>
                    <a:pt x="535" y="68"/>
                    <a:pt x="536" y="67"/>
                  </a:cubicBezTo>
                  <a:lnTo>
                    <a:pt x="57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47" name="矩形 46"/>
          <p:cNvSpPr/>
          <p:nvPr/>
        </p:nvSpPr>
        <p:spPr>
          <a:xfrm>
            <a:off x="783623" y="453320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48" name="矩形 47"/>
          <p:cNvSpPr/>
          <p:nvPr/>
        </p:nvSpPr>
        <p:spPr>
          <a:xfrm>
            <a:off x="772507" y="4984186"/>
            <a:ext cx="2769729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49" name="矩形 48"/>
          <p:cNvSpPr/>
          <p:nvPr/>
        </p:nvSpPr>
        <p:spPr>
          <a:xfrm>
            <a:off x="4662640" y="453320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50" name="矩形 49"/>
          <p:cNvSpPr/>
          <p:nvPr/>
        </p:nvSpPr>
        <p:spPr>
          <a:xfrm>
            <a:off x="4651524" y="4984186"/>
            <a:ext cx="2769729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51" name="矩形 50"/>
          <p:cNvSpPr/>
          <p:nvPr/>
        </p:nvSpPr>
        <p:spPr>
          <a:xfrm>
            <a:off x="8449129" y="453320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52" name="矩形 51"/>
          <p:cNvSpPr/>
          <p:nvPr/>
        </p:nvSpPr>
        <p:spPr>
          <a:xfrm>
            <a:off x="8438013" y="4984186"/>
            <a:ext cx="2769729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53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 smtClean="0">
                <a:solidFill>
                  <a:schemeClr val="tx1"/>
                </a:solidFill>
                <a:ea typeface="宋体" charset="-122"/>
              </a:rPr>
              <a:t>2017/12/17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4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5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6028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2184369" y="1790001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12" name="矩形 11"/>
          <p:cNvSpPr/>
          <p:nvPr/>
        </p:nvSpPr>
        <p:spPr>
          <a:xfrm>
            <a:off x="2173253" y="2240985"/>
            <a:ext cx="373175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13" name="矩形 12"/>
          <p:cNvSpPr/>
          <p:nvPr/>
        </p:nvSpPr>
        <p:spPr>
          <a:xfrm>
            <a:off x="6844385" y="1790001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14" name="矩形 13"/>
          <p:cNvSpPr/>
          <p:nvPr/>
        </p:nvSpPr>
        <p:spPr>
          <a:xfrm>
            <a:off x="6833269" y="2240985"/>
            <a:ext cx="373175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15" name="矩形 14"/>
          <p:cNvSpPr/>
          <p:nvPr/>
        </p:nvSpPr>
        <p:spPr>
          <a:xfrm>
            <a:off x="2184369" y="418058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16" name="矩形 15"/>
          <p:cNvSpPr/>
          <p:nvPr/>
        </p:nvSpPr>
        <p:spPr>
          <a:xfrm>
            <a:off x="2173253" y="4631566"/>
            <a:ext cx="373175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17" name="矩形 16"/>
          <p:cNvSpPr/>
          <p:nvPr/>
        </p:nvSpPr>
        <p:spPr>
          <a:xfrm>
            <a:off x="6844385" y="418058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18" name="矩形 17"/>
          <p:cNvSpPr/>
          <p:nvPr/>
        </p:nvSpPr>
        <p:spPr>
          <a:xfrm>
            <a:off x="6833269" y="4631566"/>
            <a:ext cx="373175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19" name="等腰三角形 18"/>
          <p:cNvSpPr/>
          <p:nvPr/>
        </p:nvSpPr>
        <p:spPr>
          <a:xfrm rot="5400000">
            <a:off x="2283819" y="3014566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等腰三角形 19"/>
          <p:cNvSpPr/>
          <p:nvPr/>
        </p:nvSpPr>
        <p:spPr>
          <a:xfrm rot="5400000">
            <a:off x="2547156" y="3014566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等腰三角形 20"/>
          <p:cNvSpPr/>
          <p:nvPr/>
        </p:nvSpPr>
        <p:spPr>
          <a:xfrm rot="5400000">
            <a:off x="2810493" y="3014566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等腰三角形 21"/>
          <p:cNvSpPr/>
          <p:nvPr/>
        </p:nvSpPr>
        <p:spPr>
          <a:xfrm rot="5400000">
            <a:off x="3073830" y="3014566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等腰三角形 22"/>
          <p:cNvSpPr/>
          <p:nvPr/>
        </p:nvSpPr>
        <p:spPr>
          <a:xfrm rot="5400000">
            <a:off x="3337167" y="3014566"/>
            <a:ext cx="305471" cy="263337"/>
          </a:xfrm>
          <a:prstGeom prst="triangle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4" name="等腰三角形 23"/>
          <p:cNvSpPr/>
          <p:nvPr/>
        </p:nvSpPr>
        <p:spPr>
          <a:xfrm rot="5400000">
            <a:off x="3600504" y="3014566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等腰三角形 24"/>
          <p:cNvSpPr/>
          <p:nvPr/>
        </p:nvSpPr>
        <p:spPr>
          <a:xfrm rot="5400000">
            <a:off x="6940486" y="3014566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等腰三角形 25"/>
          <p:cNvSpPr/>
          <p:nvPr/>
        </p:nvSpPr>
        <p:spPr>
          <a:xfrm rot="5400000">
            <a:off x="7203823" y="3014566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" name="等腰三角形 26"/>
          <p:cNvSpPr/>
          <p:nvPr/>
        </p:nvSpPr>
        <p:spPr>
          <a:xfrm rot="5400000">
            <a:off x="7467160" y="3014566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等腰三角形 27"/>
          <p:cNvSpPr/>
          <p:nvPr/>
        </p:nvSpPr>
        <p:spPr>
          <a:xfrm rot="5400000">
            <a:off x="7730497" y="3014566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等腰三角形 28"/>
          <p:cNvSpPr/>
          <p:nvPr/>
        </p:nvSpPr>
        <p:spPr>
          <a:xfrm rot="5400000">
            <a:off x="7993834" y="3014566"/>
            <a:ext cx="305471" cy="263337"/>
          </a:xfrm>
          <a:prstGeom prst="triangle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等腰三角形 29"/>
          <p:cNvSpPr/>
          <p:nvPr/>
        </p:nvSpPr>
        <p:spPr>
          <a:xfrm rot="5400000">
            <a:off x="8257171" y="3014566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等腰三角形 30"/>
          <p:cNvSpPr/>
          <p:nvPr/>
        </p:nvSpPr>
        <p:spPr>
          <a:xfrm rot="5400000">
            <a:off x="2283819" y="5388825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等腰三角形 31"/>
          <p:cNvSpPr/>
          <p:nvPr/>
        </p:nvSpPr>
        <p:spPr>
          <a:xfrm rot="5400000">
            <a:off x="2547156" y="5388825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等腰三角形 32"/>
          <p:cNvSpPr/>
          <p:nvPr/>
        </p:nvSpPr>
        <p:spPr>
          <a:xfrm rot="5400000">
            <a:off x="2810493" y="5388825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等腰三角形 33"/>
          <p:cNvSpPr/>
          <p:nvPr/>
        </p:nvSpPr>
        <p:spPr>
          <a:xfrm rot="5400000">
            <a:off x="3073830" y="5388825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等腰三角形 34"/>
          <p:cNvSpPr/>
          <p:nvPr/>
        </p:nvSpPr>
        <p:spPr>
          <a:xfrm rot="5400000">
            <a:off x="3337167" y="5388825"/>
            <a:ext cx="305471" cy="263337"/>
          </a:xfrm>
          <a:prstGeom prst="triangle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等腰三角形 35"/>
          <p:cNvSpPr/>
          <p:nvPr/>
        </p:nvSpPr>
        <p:spPr>
          <a:xfrm rot="5400000">
            <a:off x="3600504" y="5388825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等腰三角形 36"/>
          <p:cNvSpPr/>
          <p:nvPr/>
        </p:nvSpPr>
        <p:spPr>
          <a:xfrm rot="5400000">
            <a:off x="6940486" y="5388825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等腰三角形 37"/>
          <p:cNvSpPr/>
          <p:nvPr/>
        </p:nvSpPr>
        <p:spPr>
          <a:xfrm rot="5400000">
            <a:off x="7203823" y="5388825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9" name="等腰三角形 38"/>
          <p:cNvSpPr/>
          <p:nvPr/>
        </p:nvSpPr>
        <p:spPr>
          <a:xfrm rot="5400000">
            <a:off x="7467160" y="5388825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0" name="等腰三角形 39"/>
          <p:cNvSpPr/>
          <p:nvPr/>
        </p:nvSpPr>
        <p:spPr>
          <a:xfrm rot="5400000">
            <a:off x="7730497" y="5388825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1" name="等腰三角形 40"/>
          <p:cNvSpPr/>
          <p:nvPr/>
        </p:nvSpPr>
        <p:spPr>
          <a:xfrm rot="5400000">
            <a:off x="7993834" y="5388825"/>
            <a:ext cx="305471" cy="263337"/>
          </a:xfrm>
          <a:prstGeom prst="triangle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2" name="等腰三角形 41"/>
          <p:cNvSpPr/>
          <p:nvPr/>
        </p:nvSpPr>
        <p:spPr>
          <a:xfrm rot="5400000">
            <a:off x="8257171" y="5388825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8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49" name="矩形 48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1" name="矩形 50"/>
          <p:cNvSpPr/>
          <p:nvPr/>
        </p:nvSpPr>
        <p:spPr>
          <a:xfrm>
            <a:off x="412718" y="136444"/>
            <a:ext cx="2214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第一部分 </a:t>
            </a:r>
            <a:r>
              <a:rPr lang="en-US" altLang="zh-CN" dirty="0" smtClean="0">
                <a:solidFill>
                  <a:schemeClr val="bg1"/>
                </a:solidFill>
              </a:rPr>
              <a:t>|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项目</a:t>
            </a:r>
            <a:r>
              <a:rPr lang="zh-CN" altLang="en-US" dirty="0">
                <a:solidFill>
                  <a:schemeClr val="bg1"/>
                </a:solidFill>
              </a:rPr>
              <a:t>简介 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2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3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 smtClean="0">
                <a:solidFill>
                  <a:schemeClr val="tx1"/>
                </a:solidFill>
                <a:ea typeface="宋体" charset="-122"/>
              </a:rPr>
              <a:t>2017/12/17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4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5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07593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等腰三角形 1"/>
          <p:cNvSpPr/>
          <p:nvPr/>
        </p:nvSpPr>
        <p:spPr>
          <a:xfrm rot="16200000">
            <a:off x="10311344" y="1913165"/>
            <a:ext cx="2019964" cy="1741348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200000">
            <a:off x="10311345" y="3933129"/>
            <a:ext cx="2019962" cy="1741346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 rot="16200000">
            <a:off x="6689344" y="3062455"/>
            <a:ext cx="4039926" cy="3482694"/>
          </a:xfrm>
          <a:custGeom>
            <a:avLst/>
            <a:gdLst>
              <a:gd name="connsiteX0" fmla="*/ 2019962 w 4039926"/>
              <a:gd name="connsiteY0" fmla="*/ 3482693 h 3482694"/>
              <a:gd name="connsiteX1" fmla="*/ 0 w 4039926"/>
              <a:gd name="connsiteY1" fmla="*/ 3482693 h 3482694"/>
              <a:gd name="connsiteX2" fmla="*/ 1009981 w 4039926"/>
              <a:gd name="connsiteY2" fmla="*/ 1741347 h 3482694"/>
              <a:gd name="connsiteX3" fmla="*/ 4039926 w 4039926"/>
              <a:gd name="connsiteY3" fmla="*/ 3482694 h 3482694"/>
              <a:gd name="connsiteX4" fmla="*/ 2019962 w 4039926"/>
              <a:gd name="connsiteY4" fmla="*/ 3482694 h 3482694"/>
              <a:gd name="connsiteX5" fmla="*/ 3029943 w 4039926"/>
              <a:gd name="connsiteY5" fmla="*/ 1741348 h 3482694"/>
              <a:gd name="connsiteX6" fmla="*/ 1029402 w 4039926"/>
              <a:gd name="connsiteY6" fmla="*/ 1741348 h 3482694"/>
              <a:gd name="connsiteX7" fmla="*/ 2039384 w 4039926"/>
              <a:gd name="connsiteY7" fmla="*/ 0 h 3482694"/>
              <a:gd name="connsiteX8" fmla="*/ 3049366 w 4039926"/>
              <a:gd name="connsiteY8" fmla="*/ 1741348 h 3482694"/>
              <a:gd name="connsiteX9" fmla="*/ 3029945 w 4039926"/>
              <a:gd name="connsiteY9" fmla="*/ 1741348 h 3482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9926" h="3482694">
                <a:moveTo>
                  <a:pt x="2019962" y="3482693"/>
                </a:moveTo>
                <a:lnTo>
                  <a:pt x="0" y="3482693"/>
                </a:lnTo>
                <a:lnTo>
                  <a:pt x="1009981" y="1741347"/>
                </a:lnTo>
                <a:close/>
                <a:moveTo>
                  <a:pt x="4039926" y="3482694"/>
                </a:moveTo>
                <a:lnTo>
                  <a:pt x="2019962" y="3482694"/>
                </a:lnTo>
                <a:lnTo>
                  <a:pt x="3029943" y="1741348"/>
                </a:lnTo>
                <a:lnTo>
                  <a:pt x="1029402" y="1741348"/>
                </a:lnTo>
                <a:lnTo>
                  <a:pt x="2039384" y="0"/>
                </a:lnTo>
                <a:lnTo>
                  <a:pt x="3049366" y="1741348"/>
                </a:lnTo>
                <a:lnTo>
                  <a:pt x="3029945" y="1741348"/>
                </a:lnTo>
                <a:close/>
              </a:path>
            </a:pathLst>
          </a:cu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972296" y="148340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20" name="矩形 19"/>
          <p:cNvSpPr/>
          <p:nvPr/>
        </p:nvSpPr>
        <p:spPr>
          <a:xfrm>
            <a:off x="961180" y="1934389"/>
            <a:ext cx="5793349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21" name="矩形 20"/>
          <p:cNvSpPr/>
          <p:nvPr/>
        </p:nvSpPr>
        <p:spPr>
          <a:xfrm>
            <a:off x="972296" y="2687794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22" name="矩形 21"/>
          <p:cNvSpPr/>
          <p:nvPr/>
        </p:nvSpPr>
        <p:spPr>
          <a:xfrm>
            <a:off x="961180" y="3138778"/>
            <a:ext cx="5793349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23" name="矩形 22"/>
          <p:cNvSpPr/>
          <p:nvPr/>
        </p:nvSpPr>
        <p:spPr>
          <a:xfrm>
            <a:off x="972296" y="3892183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24" name="矩形 23"/>
          <p:cNvSpPr/>
          <p:nvPr/>
        </p:nvSpPr>
        <p:spPr>
          <a:xfrm>
            <a:off x="961180" y="4343167"/>
            <a:ext cx="5793349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25" name="矩形 24"/>
          <p:cNvSpPr/>
          <p:nvPr/>
        </p:nvSpPr>
        <p:spPr>
          <a:xfrm>
            <a:off x="972296" y="509657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26" name="矩形 25"/>
          <p:cNvSpPr/>
          <p:nvPr/>
        </p:nvSpPr>
        <p:spPr>
          <a:xfrm>
            <a:off x="961180" y="5547556"/>
            <a:ext cx="5793349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27" name="等腰三角形 26"/>
          <p:cNvSpPr/>
          <p:nvPr/>
        </p:nvSpPr>
        <p:spPr>
          <a:xfrm rot="5400000">
            <a:off x="710198" y="1581768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等腰三角形 27"/>
          <p:cNvSpPr/>
          <p:nvPr/>
        </p:nvSpPr>
        <p:spPr>
          <a:xfrm rot="5400000">
            <a:off x="710198" y="2771184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等腰三角形 28"/>
          <p:cNvSpPr/>
          <p:nvPr/>
        </p:nvSpPr>
        <p:spPr>
          <a:xfrm rot="5400000">
            <a:off x="710198" y="3986007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等腰三角形 29"/>
          <p:cNvSpPr/>
          <p:nvPr/>
        </p:nvSpPr>
        <p:spPr>
          <a:xfrm rot="5400000">
            <a:off x="710198" y="5190396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1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32" name="矩形 31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412718" y="136444"/>
            <a:ext cx="2214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第一部分 </a:t>
            </a:r>
            <a:r>
              <a:rPr lang="en-US" altLang="zh-CN" dirty="0" smtClean="0">
                <a:solidFill>
                  <a:schemeClr val="bg1"/>
                </a:solidFill>
              </a:rPr>
              <a:t>|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项目</a:t>
            </a:r>
            <a:r>
              <a:rPr lang="zh-CN" altLang="en-US" dirty="0">
                <a:solidFill>
                  <a:schemeClr val="bg1"/>
                </a:solidFill>
              </a:rPr>
              <a:t>简介 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5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 smtClean="0">
                <a:solidFill>
                  <a:schemeClr val="tx1"/>
                </a:solidFill>
                <a:ea typeface="宋体" charset="-122"/>
              </a:rPr>
              <a:t>2017/12/17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7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8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4058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平行四边形 9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F9D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F9D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2525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2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369316" y="4766730"/>
            <a:ext cx="35702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>
                <a:solidFill>
                  <a:schemeClr val="bg1"/>
                </a:solidFill>
              </a:rPr>
              <a:t>技术解决方案</a:t>
            </a:r>
          </a:p>
        </p:txBody>
      </p:sp>
      <p:sp>
        <p:nvSpPr>
          <p:cNvPr id="11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 smtClean="0">
                <a:solidFill>
                  <a:schemeClr val="bg1"/>
                </a:solidFill>
                <a:ea typeface="宋体" charset="-122"/>
              </a:rPr>
              <a:t>2017/12/17</a:t>
            </a:r>
            <a:endParaRPr lang="en-US" altLang="zh-CN" dirty="0">
              <a:solidFill>
                <a:schemeClr val="bg1"/>
              </a:solidFill>
              <a:ea typeface="宋体" charset="-122"/>
            </a:endParaRPr>
          </a:p>
        </p:txBody>
      </p:sp>
      <p:sp>
        <p:nvSpPr>
          <p:cNvPr id="15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bg1"/>
                </a:solidFill>
              </a:rPr>
              <a:t>北京航空航天大学 软件学院 创新杯</a:t>
            </a:r>
            <a:endParaRPr lang="zh-CN" altLang="en-US" dirty="0">
              <a:solidFill>
                <a:schemeClr val="bg1"/>
              </a:solidFill>
              <a:ea typeface="宋体" charset="-122"/>
            </a:endParaRPr>
          </a:p>
        </p:txBody>
      </p:sp>
      <p:sp>
        <p:nvSpPr>
          <p:cNvPr id="16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 smtClean="0">
                <a:solidFill>
                  <a:schemeClr val="bg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bg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963807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任意多边形 17"/>
          <p:cNvSpPr/>
          <p:nvPr/>
        </p:nvSpPr>
        <p:spPr>
          <a:xfrm rot="16200000" flipH="1">
            <a:off x="8443345" y="3109345"/>
            <a:ext cx="4039926" cy="3457384"/>
          </a:xfrm>
          <a:custGeom>
            <a:avLst/>
            <a:gdLst>
              <a:gd name="connsiteX0" fmla="*/ 3014375 w 4039926"/>
              <a:gd name="connsiteY0" fmla="*/ 1741348 h 3457384"/>
              <a:gd name="connsiteX1" fmla="*/ 2004393 w 4039926"/>
              <a:gd name="connsiteY1" fmla="*/ 0 h 3457384"/>
              <a:gd name="connsiteX2" fmla="*/ 994411 w 4039926"/>
              <a:gd name="connsiteY2" fmla="*/ 1741348 h 3457384"/>
              <a:gd name="connsiteX3" fmla="*/ 995301 w 4039926"/>
              <a:gd name="connsiteY3" fmla="*/ 1741348 h 3457384"/>
              <a:gd name="connsiteX4" fmla="*/ 0 w 4039926"/>
              <a:gd name="connsiteY4" fmla="*/ 3457383 h 3457384"/>
              <a:gd name="connsiteX5" fmla="*/ 2019962 w 4039926"/>
              <a:gd name="connsiteY5" fmla="*/ 3457383 h 3457384"/>
              <a:gd name="connsiteX6" fmla="*/ 1024662 w 4039926"/>
              <a:gd name="connsiteY6" fmla="*/ 1741348 h 3457384"/>
              <a:gd name="connsiteX7" fmla="*/ 4039926 w 4039926"/>
              <a:gd name="connsiteY7" fmla="*/ 3457384 h 3457384"/>
              <a:gd name="connsiteX8" fmla="*/ 3029944 w 4039926"/>
              <a:gd name="connsiteY8" fmla="*/ 1716036 h 3457384"/>
              <a:gd name="connsiteX9" fmla="*/ 2019962 w 4039926"/>
              <a:gd name="connsiteY9" fmla="*/ 3457384 h 345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9926" h="3457384">
                <a:moveTo>
                  <a:pt x="3014375" y="1741348"/>
                </a:moveTo>
                <a:lnTo>
                  <a:pt x="2004393" y="0"/>
                </a:lnTo>
                <a:lnTo>
                  <a:pt x="994411" y="1741348"/>
                </a:lnTo>
                <a:lnTo>
                  <a:pt x="995301" y="1741348"/>
                </a:lnTo>
                <a:lnTo>
                  <a:pt x="0" y="3457383"/>
                </a:lnTo>
                <a:lnTo>
                  <a:pt x="2019962" y="3457383"/>
                </a:lnTo>
                <a:lnTo>
                  <a:pt x="1024662" y="1741348"/>
                </a:lnTo>
                <a:close/>
                <a:moveTo>
                  <a:pt x="4039926" y="3457384"/>
                </a:moveTo>
                <a:lnTo>
                  <a:pt x="3029944" y="1716036"/>
                </a:lnTo>
                <a:lnTo>
                  <a:pt x="2019962" y="3457384"/>
                </a:lnTo>
                <a:close/>
              </a:path>
            </a:pathLst>
          </a:cu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651" y="1166531"/>
            <a:ext cx="8175947" cy="5471676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738793" y="1510532"/>
            <a:ext cx="34046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600" dirty="0" smtClean="0"/>
              <a:t>技术框架</a:t>
            </a:r>
            <a:endParaRPr kumimoji="1" lang="zh-CN" altLang="en-US" sz="3600" dirty="0"/>
          </a:p>
        </p:txBody>
      </p:sp>
      <p:grpSp>
        <p:nvGrpSpPr>
          <p:cNvPr id="39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40" name="矩形 39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" name="矩形 41"/>
          <p:cNvSpPr/>
          <p:nvPr/>
        </p:nvSpPr>
        <p:spPr>
          <a:xfrm>
            <a:off x="412717" y="136444"/>
            <a:ext cx="36145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</a:t>
            </a:r>
            <a:r>
              <a:rPr lang="zh-CN" altLang="en-US" dirty="0">
                <a:solidFill>
                  <a:schemeClr val="bg1"/>
                </a:solidFill>
              </a:rPr>
              <a:t>二</a:t>
            </a:r>
            <a:r>
              <a:rPr lang="zh-CN" altLang="en-US" dirty="0">
                <a:solidFill>
                  <a:schemeClr val="bg1"/>
                </a:solidFill>
              </a:rPr>
              <a:t>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技术</a:t>
            </a:r>
            <a:r>
              <a:rPr lang="zh-CN" altLang="en-US" dirty="0">
                <a:solidFill>
                  <a:schemeClr val="bg1"/>
                </a:solidFill>
              </a:rPr>
              <a:t>解决</a:t>
            </a:r>
            <a:r>
              <a:rPr lang="zh-CN" altLang="en-US" dirty="0" smtClean="0">
                <a:solidFill>
                  <a:schemeClr val="bg1"/>
                </a:solidFill>
              </a:rPr>
              <a:t>方案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3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 smtClean="0">
                <a:solidFill>
                  <a:schemeClr val="tx1"/>
                </a:solidFill>
                <a:ea typeface="宋体" charset="-122"/>
              </a:rPr>
              <a:t>2017/12/17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5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6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33334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231F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6200000">
            <a:off x="-462762" y="3917166"/>
            <a:ext cx="2696141" cy="1770611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4143803" y="3013853"/>
            <a:ext cx="759562" cy="881092"/>
            <a:chOff x="4028433" y="3340100"/>
            <a:chExt cx="810172" cy="939798"/>
          </a:xfrm>
        </p:grpSpPr>
        <p:sp>
          <p:nvSpPr>
            <p:cNvPr id="15" name="等腰三角形 14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等腰三角形 13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835372" y="3013853"/>
            <a:ext cx="759562" cy="881092"/>
            <a:chOff x="4028433" y="3340100"/>
            <a:chExt cx="810172" cy="939798"/>
          </a:xfrm>
        </p:grpSpPr>
        <p:sp>
          <p:nvSpPr>
            <p:cNvPr id="18" name="等腰三角形 17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880336" y="3013853"/>
            <a:ext cx="759562" cy="881092"/>
            <a:chOff x="4028433" y="3340100"/>
            <a:chExt cx="810172" cy="939798"/>
          </a:xfrm>
        </p:grpSpPr>
        <p:sp>
          <p:nvSpPr>
            <p:cNvPr id="21" name="等腰三角形 20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等腰三角形 21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9520227" y="3013853"/>
            <a:ext cx="759562" cy="881092"/>
            <a:chOff x="4028433" y="3340100"/>
            <a:chExt cx="810172" cy="939798"/>
          </a:xfrm>
        </p:grpSpPr>
        <p:sp>
          <p:nvSpPr>
            <p:cNvPr id="24" name="等腰三角形 23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等腰三角形 24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504934" y="4420937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 smtClean="0"/>
              <a:t>结构</a:t>
            </a:r>
            <a:endParaRPr lang="zh-CN" altLang="en-US" sz="4000" b="1" dirty="0"/>
          </a:p>
        </p:txBody>
      </p:sp>
      <p:sp>
        <p:nvSpPr>
          <p:cNvPr id="27" name="文本框 26"/>
          <p:cNvSpPr txBox="1"/>
          <p:nvPr/>
        </p:nvSpPr>
        <p:spPr>
          <a:xfrm>
            <a:off x="2229451" y="3244122"/>
            <a:ext cx="301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</a:rPr>
              <a:t>1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601679" y="3244122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2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331969" y="3244122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3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978103" y="3244122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4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2185146" y="3955209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点击此处添加标题</a:t>
            </a:r>
          </a:p>
        </p:txBody>
      </p:sp>
      <p:sp>
        <p:nvSpPr>
          <p:cNvPr id="32" name="矩形 31"/>
          <p:cNvSpPr/>
          <p:nvPr/>
        </p:nvSpPr>
        <p:spPr>
          <a:xfrm>
            <a:off x="2174031" y="4406193"/>
            <a:ext cx="265799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7343084" y="3955209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点击此处添加标题</a:t>
            </a:r>
          </a:p>
        </p:txBody>
      </p:sp>
      <p:sp>
        <p:nvSpPr>
          <p:cNvPr id="41" name="矩形 40"/>
          <p:cNvSpPr/>
          <p:nvPr/>
        </p:nvSpPr>
        <p:spPr>
          <a:xfrm>
            <a:off x="7331969" y="4406193"/>
            <a:ext cx="265799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697004" y="1630326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点击此处添加标题</a:t>
            </a:r>
          </a:p>
        </p:txBody>
      </p:sp>
      <p:sp>
        <p:nvSpPr>
          <p:cNvPr id="46" name="矩形 45"/>
          <p:cNvSpPr/>
          <p:nvPr/>
        </p:nvSpPr>
        <p:spPr>
          <a:xfrm>
            <a:off x="4685889" y="2081310"/>
            <a:ext cx="265799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9549444" y="1630326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点击此处添加标题</a:t>
            </a:r>
          </a:p>
        </p:txBody>
      </p:sp>
      <p:sp>
        <p:nvSpPr>
          <p:cNvPr id="48" name="矩形 47"/>
          <p:cNvSpPr/>
          <p:nvPr/>
        </p:nvSpPr>
        <p:spPr>
          <a:xfrm>
            <a:off x="9538329" y="2081310"/>
            <a:ext cx="265799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0" y="6362700"/>
            <a:ext cx="12192000" cy="495300"/>
          </a:xfrm>
          <a:prstGeom prst="rect">
            <a:avLst/>
          </a:prstGeom>
          <a:solidFill>
            <a:srgbClr val="3836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直角三角形 49"/>
          <p:cNvSpPr/>
          <p:nvPr/>
        </p:nvSpPr>
        <p:spPr>
          <a:xfrm rot="16200000">
            <a:off x="9520624" y="4185958"/>
            <a:ext cx="2022035" cy="3320716"/>
          </a:xfrm>
          <a:prstGeom prst="rtTriangle">
            <a:avLst/>
          </a:prstGeom>
          <a:solidFill>
            <a:srgbClr val="3836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42" name="矩形 41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矩形 43"/>
          <p:cNvSpPr/>
          <p:nvPr/>
        </p:nvSpPr>
        <p:spPr>
          <a:xfrm>
            <a:off x="412717" y="136444"/>
            <a:ext cx="36145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</a:t>
            </a:r>
            <a:r>
              <a:rPr lang="zh-CN" altLang="en-US" dirty="0">
                <a:solidFill>
                  <a:schemeClr val="bg1"/>
                </a:solidFill>
              </a:rPr>
              <a:t>二</a:t>
            </a:r>
            <a:r>
              <a:rPr lang="zh-CN" altLang="en-US" dirty="0">
                <a:solidFill>
                  <a:schemeClr val="bg1"/>
                </a:solidFill>
              </a:rPr>
              <a:t>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技术</a:t>
            </a:r>
            <a:r>
              <a:rPr lang="zh-CN" altLang="en-US" dirty="0">
                <a:solidFill>
                  <a:schemeClr val="bg1"/>
                </a:solidFill>
              </a:rPr>
              <a:t>解决</a:t>
            </a:r>
            <a:r>
              <a:rPr lang="zh-CN" altLang="en-US" dirty="0" smtClean="0">
                <a:solidFill>
                  <a:schemeClr val="bg1"/>
                </a:solidFill>
              </a:rPr>
              <a:t>方案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 smtClean="0">
                <a:solidFill>
                  <a:schemeClr val="bg1"/>
                </a:solidFill>
                <a:ea typeface="宋体" charset="-122"/>
              </a:rPr>
              <a:t>2017/12/17</a:t>
            </a:r>
            <a:endParaRPr lang="en-US" altLang="zh-CN" dirty="0">
              <a:solidFill>
                <a:schemeClr val="bg1"/>
              </a:solidFill>
              <a:ea typeface="宋体" charset="-122"/>
            </a:endParaRPr>
          </a:p>
        </p:txBody>
      </p:sp>
      <p:sp>
        <p:nvSpPr>
          <p:cNvPr id="53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bg1"/>
                </a:solidFill>
              </a:rPr>
              <a:t>北京航空航天大学 软件学院 创新杯</a:t>
            </a:r>
            <a:endParaRPr lang="zh-CN" altLang="en-US" dirty="0">
              <a:solidFill>
                <a:schemeClr val="bg1"/>
              </a:solidFill>
              <a:ea typeface="宋体" charset="-122"/>
            </a:endParaRPr>
          </a:p>
        </p:txBody>
      </p:sp>
      <p:sp>
        <p:nvSpPr>
          <p:cNvPr id="54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smtClean="0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8168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3">
      <a:majorFont>
        <a:latin typeface="Impact"/>
        <a:ea typeface="微软雅黑"/>
        <a:cs typeface=""/>
      </a:majorFont>
      <a:minorFont>
        <a:latin typeface="Impact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364</TotalTime>
  <Words>2447</Words>
  <Application>Microsoft Macintosh PowerPoint</Application>
  <PresentationFormat>宽屏</PresentationFormat>
  <Paragraphs>259</Paragraphs>
  <Slides>28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6" baseType="lpstr">
      <vt:lpstr>Century Gothic</vt:lpstr>
      <vt:lpstr>DengXian</vt:lpstr>
      <vt:lpstr>Impact</vt:lpstr>
      <vt:lpstr>Segoe UI Light</vt:lpstr>
      <vt:lpstr>宋体</vt:lpstr>
      <vt:lpstr>微软雅黑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Microsoft Office 用户</cp:lastModifiedBy>
  <cp:revision>64</cp:revision>
  <dcterms:created xsi:type="dcterms:W3CDTF">2015-08-18T02:51:41Z</dcterms:created>
  <dcterms:modified xsi:type="dcterms:W3CDTF">2017-12-13T09:01:15Z</dcterms:modified>
  <cp:category/>
</cp:coreProperties>
</file>

<file path=docProps/thumbnail.jpeg>
</file>